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23"/>
  </p:notesMasterIdLst>
  <p:sldIdLst>
    <p:sldId id="256" r:id="rId2"/>
    <p:sldId id="267" r:id="rId3"/>
    <p:sldId id="269" r:id="rId4"/>
    <p:sldId id="288" r:id="rId5"/>
    <p:sldId id="270" r:id="rId6"/>
    <p:sldId id="287" r:id="rId7"/>
    <p:sldId id="271" r:id="rId8"/>
    <p:sldId id="286" r:id="rId9"/>
    <p:sldId id="272" r:id="rId10"/>
    <p:sldId id="285" r:id="rId11"/>
    <p:sldId id="273" r:id="rId12"/>
    <p:sldId id="284" r:id="rId13"/>
    <p:sldId id="274" r:id="rId14"/>
    <p:sldId id="283" r:id="rId15"/>
    <p:sldId id="275" r:id="rId16"/>
    <p:sldId id="282" r:id="rId17"/>
    <p:sldId id="276" r:id="rId18"/>
    <p:sldId id="281" r:id="rId19"/>
    <p:sldId id="265" r:id="rId20"/>
    <p:sldId id="266" r:id="rId21"/>
    <p:sldId id="260"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4711" autoAdjust="0"/>
  </p:normalViewPr>
  <p:slideViewPr>
    <p:cSldViewPr>
      <p:cViewPr>
        <p:scale>
          <a:sx n="100" d="100"/>
          <a:sy n="100" d="100"/>
        </p:scale>
        <p:origin x="-294" y="-16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3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A7417A0-EB63-432B-A017-CF2745A1B1E9}" type="datetimeFigureOut">
              <a:rPr lang="en-US" smtClean="0"/>
              <a:t>8/29/2013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3357B4-E3E1-4223-AE8B-02567649F4F5}" type="slidenum">
              <a:rPr lang="en-US" smtClean="0"/>
              <a:t>‹#›</a:t>
            </a:fld>
            <a:endParaRPr lang="en-US"/>
          </a:p>
        </p:txBody>
      </p:sp>
    </p:spTree>
    <p:extLst>
      <p:ext uri="{BB962C8B-B14F-4D97-AF65-F5344CB8AC3E}">
        <p14:creationId xmlns:p14="http://schemas.microsoft.com/office/powerpoint/2010/main" val="1494438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C03357B4-E3E1-4223-AE8B-02567649F4F5}" type="slidenum">
              <a:rPr lang="en-US" smtClean="0"/>
              <a:t>18</a:t>
            </a:fld>
            <a:endParaRPr lang="en-US"/>
          </a:p>
        </p:txBody>
      </p:sp>
    </p:spTree>
    <p:extLst>
      <p:ext uri="{BB962C8B-B14F-4D97-AF65-F5344CB8AC3E}">
        <p14:creationId xmlns:p14="http://schemas.microsoft.com/office/powerpoint/2010/main" val="33830895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49E1750-360A-4F0E-AFBC-663FF94B4956}" type="datetimeFigureOut">
              <a:rPr lang="en-US" smtClean="0"/>
              <a:t>8/29/2013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144FF-1F16-4601-B214-94D708913344}" type="slidenum">
              <a:rPr lang="en-US" smtClean="0"/>
              <a:t>‹#›</a:t>
            </a:fld>
            <a:endParaRPr lang="en-US"/>
          </a:p>
        </p:txBody>
      </p:sp>
    </p:spTree>
    <p:extLst>
      <p:ext uri="{BB962C8B-B14F-4D97-AF65-F5344CB8AC3E}">
        <p14:creationId xmlns:p14="http://schemas.microsoft.com/office/powerpoint/2010/main" val="305674384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9E1750-360A-4F0E-AFBC-663FF94B4956}" type="datetimeFigureOut">
              <a:rPr lang="en-US" smtClean="0"/>
              <a:t>8/29/2013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144FF-1F16-4601-B214-94D708913344}" type="slidenum">
              <a:rPr lang="en-US" smtClean="0"/>
              <a:t>‹#›</a:t>
            </a:fld>
            <a:endParaRPr lang="en-US"/>
          </a:p>
        </p:txBody>
      </p:sp>
    </p:spTree>
    <p:extLst>
      <p:ext uri="{BB962C8B-B14F-4D97-AF65-F5344CB8AC3E}">
        <p14:creationId xmlns:p14="http://schemas.microsoft.com/office/powerpoint/2010/main" val="10911477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9E1750-360A-4F0E-AFBC-663FF94B4956}" type="datetimeFigureOut">
              <a:rPr lang="en-US" smtClean="0"/>
              <a:t>8/29/2013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144FF-1F16-4601-B214-94D708913344}" type="slidenum">
              <a:rPr lang="en-US" smtClean="0"/>
              <a:t>‹#›</a:t>
            </a:fld>
            <a:endParaRPr lang="en-US"/>
          </a:p>
        </p:txBody>
      </p:sp>
    </p:spTree>
    <p:extLst>
      <p:ext uri="{BB962C8B-B14F-4D97-AF65-F5344CB8AC3E}">
        <p14:creationId xmlns:p14="http://schemas.microsoft.com/office/powerpoint/2010/main" val="41786914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49E1750-360A-4F0E-AFBC-663FF94B4956}" type="datetimeFigureOut">
              <a:rPr lang="en-US" smtClean="0"/>
              <a:t>8/29/2013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144FF-1F16-4601-B214-94D708913344}" type="slidenum">
              <a:rPr lang="en-US" smtClean="0"/>
              <a:t>‹#›</a:t>
            </a:fld>
            <a:endParaRPr lang="en-US"/>
          </a:p>
        </p:txBody>
      </p:sp>
    </p:spTree>
    <p:extLst>
      <p:ext uri="{BB962C8B-B14F-4D97-AF65-F5344CB8AC3E}">
        <p14:creationId xmlns:p14="http://schemas.microsoft.com/office/powerpoint/2010/main" val="21892202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49E1750-360A-4F0E-AFBC-663FF94B4956}" type="datetimeFigureOut">
              <a:rPr lang="en-US" smtClean="0"/>
              <a:t>8/29/2013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5E144FF-1F16-4601-B214-94D708913344}" type="slidenum">
              <a:rPr lang="en-US" smtClean="0"/>
              <a:t>‹#›</a:t>
            </a:fld>
            <a:endParaRPr lang="en-US"/>
          </a:p>
        </p:txBody>
      </p:sp>
    </p:spTree>
    <p:extLst>
      <p:ext uri="{BB962C8B-B14F-4D97-AF65-F5344CB8AC3E}">
        <p14:creationId xmlns:p14="http://schemas.microsoft.com/office/powerpoint/2010/main" val="39034985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49E1750-360A-4F0E-AFBC-663FF94B4956}" type="datetimeFigureOut">
              <a:rPr lang="en-US" smtClean="0"/>
              <a:t>8/29/2013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144FF-1F16-4601-B214-94D708913344}" type="slidenum">
              <a:rPr lang="en-US" smtClean="0"/>
              <a:t>‹#›</a:t>
            </a:fld>
            <a:endParaRPr lang="en-US"/>
          </a:p>
        </p:txBody>
      </p:sp>
    </p:spTree>
    <p:extLst>
      <p:ext uri="{BB962C8B-B14F-4D97-AF65-F5344CB8AC3E}">
        <p14:creationId xmlns:p14="http://schemas.microsoft.com/office/powerpoint/2010/main" val="372556670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9E1750-360A-4F0E-AFBC-663FF94B4956}" type="datetimeFigureOut">
              <a:rPr lang="en-US" smtClean="0"/>
              <a:t>8/29/2013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5E144FF-1F16-4601-B214-94D708913344}" type="slidenum">
              <a:rPr lang="en-US" smtClean="0"/>
              <a:t>‹#›</a:t>
            </a:fld>
            <a:endParaRPr lang="en-US"/>
          </a:p>
        </p:txBody>
      </p:sp>
    </p:spTree>
    <p:extLst>
      <p:ext uri="{BB962C8B-B14F-4D97-AF65-F5344CB8AC3E}">
        <p14:creationId xmlns:p14="http://schemas.microsoft.com/office/powerpoint/2010/main" val="15166796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49E1750-360A-4F0E-AFBC-663FF94B4956}" type="datetimeFigureOut">
              <a:rPr lang="en-US" smtClean="0"/>
              <a:t>8/29/2013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5E144FF-1F16-4601-B214-94D708913344}" type="slidenum">
              <a:rPr lang="en-US" smtClean="0"/>
              <a:t>‹#›</a:t>
            </a:fld>
            <a:endParaRPr lang="en-US"/>
          </a:p>
        </p:txBody>
      </p:sp>
    </p:spTree>
    <p:extLst>
      <p:ext uri="{BB962C8B-B14F-4D97-AF65-F5344CB8AC3E}">
        <p14:creationId xmlns:p14="http://schemas.microsoft.com/office/powerpoint/2010/main" val="27423240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49E1750-360A-4F0E-AFBC-663FF94B4956}" type="datetimeFigureOut">
              <a:rPr lang="en-US" smtClean="0"/>
              <a:t>8/29/2013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5E144FF-1F16-4601-B214-94D708913344}" type="slidenum">
              <a:rPr lang="en-US" smtClean="0"/>
              <a:t>‹#›</a:t>
            </a:fld>
            <a:endParaRPr lang="en-US"/>
          </a:p>
        </p:txBody>
      </p:sp>
    </p:spTree>
    <p:extLst>
      <p:ext uri="{BB962C8B-B14F-4D97-AF65-F5344CB8AC3E}">
        <p14:creationId xmlns:p14="http://schemas.microsoft.com/office/powerpoint/2010/main" val="1007093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9E1750-360A-4F0E-AFBC-663FF94B4956}" type="datetimeFigureOut">
              <a:rPr lang="en-US" smtClean="0"/>
              <a:t>8/29/2013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144FF-1F16-4601-B214-94D708913344}" type="slidenum">
              <a:rPr lang="en-US" smtClean="0"/>
              <a:t>‹#›</a:t>
            </a:fld>
            <a:endParaRPr lang="en-US"/>
          </a:p>
        </p:txBody>
      </p:sp>
    </p:spTree>
    <p:extLst>
      <p:ext uri="{BB962C8B-B14F-4D97-AF65-F5344CB8AC3E}">
        <p14:creationId xmlns:p14="http://schemas.microsoft.com/office/powerpoint/2010/main" val="364240494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49E1750-360A-4F0E-AFBC-663FF94B4956}" type="datetimeFigureOut">
              <a:rPr lang="en-US" smtClean="0"/>
              <a:t>8/29/2013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5E144FF-1F16-4601-B214-94D708913344}" type="slidenum">
              <a:rPr lang="en-US" smtClean="0"/>
              <a:t>‹#›</a:t>
            </a:fld>
            <a:endParaRPr lang="en-US"/>
          </a:p>
        </p:txBody>
      </p:sp>
    </p:spTree>
    <p:extLst>
      <p:ext uri="{BB962C8B-B14F-4D97-AF65-F5344CB8AC3E}">
        <p14:creationId xmlns:p14="http://schemas.microsoft.com/office/powerpoint/2010/main" val="364351193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49E1750-360A-4F0E-AFBC-663FF94B4956}" type="datetimeFigureOut">
              <a:rPr lang="en-US" smtClean="0"/>
              <a:t>8/29/2013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5E144FF-1F16-4601-B214-94D708913344}" type="slidenum">
              <a:rPr lang="en-US" smtClean="0"/>
              <a:t>‹#›</a:t>
            </a:fld>
            <a:endParaRPr lang="en-US"/>
          </a:p>
        </p:txBody>
      </p:sp>
    </p:spTree>
    <p:extLst>
      <p:ext uri="{BB962C8B-B14F-4D97-AF65-F5344CB8AC3E}">
        <p14:creationId xmlns:p14="http://schemas.microsoft.com/office/powerpoint/2010/main" val="3293984412"/>
      </p:ext>
    </p:extLst>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hyperlink" Target="http://countrystudies.us/united-states/history-68.htm"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slide" Target="slide12.xml"/><Relationship Id="rId5" Type="http://schemas.openxmlformats.org/officeDocument/2006/relationships/image" Target="../media/image5.png"/><Relationship Id="rId4" Type="http://schemas.openxmlformats.org/officeDocument/2006/relationships/image" Target="../media/image4.png"/></Relationships>
</file>

<file path=ppt/slides/_rels/slide12.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hyperlink" Target="http://countrystudies.us/united-states/history-68.htm"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slide" Target="slide14.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slide" Target="slide21.xml"/></Relationships>
</file>

<file path=ppt/slides/_rels/slide14.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hyperlink" Target="http://www.presidentprofiles.com/Washington-Johnson/Abraham-Lincoln-Plans-for-reconstruction.html"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slide" Target="slide16.xml"/></Relationships>
</file>

<file path=ppt/slides/_rels/slide16.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hyperlink" Target="http://www.encyclopedia.com/article-1G2-3441200034/douglass-frederick.html"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slide" Target="slide18.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slide" Target="slide21.xml"/></Relationships>
</file>

<file path=ppt/slides/_rels/slide18.xml.rels><?xml version="1.0" encoding="UTF-8" standalone="yes"?>
<Relationships xmlns="http://schemas.openxmlformats.org/package/2006/relationships"><Relationship Id="rId3" Type="http://schemas.openxmlformats.org/officeDocument/2006/relationships/hyperlink" Target="http://www.presidentprofiles.com/Washington-Johnson/Abraham-Lincoln-Plans-for-reconstruction.html"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slide" Target="slide20.xml"/></Relationships>
</file>

<file path=ppt/slides/_rels/slide19.xml.rels><?xml version="1.0" encoding="UTF-8" standalone="yes"?>
<Relationships xmlns="http://schemas.openxmlformats.org/package/2006/relationships"><Relationship Id="rId8" Type="http://schemas.openxmlformats.org/officeDocument/2006/relationships/hyperlink" Target="http://www.pbs.org/wgbh/aia/part4/4p1539.html" TargetMode="External"/><Relationship Id="rId3" Type="http://schemas.openxmlformats.org/officeDocument/2006/relationships/hyperlink" Target="http://www.history.org/" TargetMode="External"/><Relationship Id="rId7" Type="http://schemas.openxmlformats.org/officeDocument/2006/relationships/hyperlink" Target="http://countrystudies.us/united-states/history-68.htm" TargetMode="External"/><Relationship Id="rId12" Type="http://schemas.openxmlformats.org/officeDocument/2006/relationships/image" Target="../media/image6.png"/><Relationship Id="rId2" Type="http://schemas.openxmlformats.org/officeDocument/2006/relationships/slide" Target="slide2.xml"/><Relationship Id="rId1" Type="http://schemas.openxmlformats.org/officeDocument/2006/relationships/slideLayout" Target="../slideLayouts/slideLayout2.xml"/><Relationship Id="rId6" Type="http://schemas.openxmlformats.org/officeDocument/2006/relationships/hyperlink" Target="http://www.presidentprofiles.com/Washington-Johnson/Abraham-Lincoln-Plans-for-reconstruction.html" TargetMode="External"/><Relationship Id="rId11" Type="http://schemas.openxmlformats.org/officeDocument/2006/relationships/image" Target="../media/image5.png"/><Relationship Id="rId5" Type="http://schemas.openxmlformats.org/officeDocument/2006/relationships/image" Target="../media/image7.png"/><Relationship Id="rId10" Type="http://schemas.openxmlformats.org/officeDocument/2006/relationships/image" Target="../media/image4.png"/><Relationship Id="rId4" Type="http://schemas.openxmlformats.org/officeDocument/2006/relationships/hyperlink" Target="http://www.biographyshelf.com/robert_e_lee_biography.html" TargetMode="External"/><Relationship Id="rId9"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 Id="rId6" Type="http://schemas.openxmlformats.org/officeDocument/2006/relationships/slide" Target="slide20.xml"/><Relationship Id="rId5" Type="http://schemas.openxmlformats.org/officeDocument/2006/relationships/slide" Target="slide19.xml"/><Relationship Id="rId4" Type="http://schemas.openxmlformats.org/officeDocument/2006/relationships/slide" Target="slide3.xml"/></Relationships>
</file>

<file path=ppt/slides/_rels/slide20.xml.rels><?xml version="1.0" encoding="UTF-8" standalone="yes"?>
<Relationships xmlns="http://schemas.openxmlformats.org/package/2006/relationships"><Relationship Id="rId8" Type="http://schemas.openxmlformats.org/officeDocument/2006/relationships/hyperlink" Target="http://www.americaslibrary.gov/jb/nation/jb_nation_grant_1.html" TargetMode="External"/><Relationship Id="rId13" Type="http://schemas.openxmlformats.org/officeDocument/2006/relationships/slide" Target="slide2.xml"/><Relationship Id="rId3" Type="http://schemas.openxmlformats.org/officeDocument/2006/relationships/hyperlink" Target="http://www.myblackhistory.net/reconstruction.htm" TargetMode="External"/><Relationship Id="rId7" Type="http://schemas.openxmlformats.org/officeDocument/2006/relationships/hyperlink" Target="http://richmondthenandnow.com/Newspaper-Articles/Robert-E-Lee-Book.html" TargetMode="External"/><Relationship Id="rId12" Type="http://schemas.openxmlformats.org/officeDocument/2006/relationships/hyperlink" Target="http://countrystudies.us/united-states/history-68.htm" TargetMode="External"/><Relationship Id="rId2" Type="http://schemas.openxmlformats.org/officeDocument/2006/relationships/hyperlink" Target="http://mrkash.com/activities/civilwar.html" TargetMode="External"/><Relationship Id="rId1" Type="http://schemas.openxmlformats.org/officeDocument/2006/relationships/slideLayout" Target="../slideLayouts/slideLayout2.xml"/><Relationship Id="rId6" Type="http://schemas.openxmlformats.org/officeDocument/2006/relationships/hyperlink" Target="http://declaringamerica.com/douglass-what-to-the-slave-is-the-fourth-of-july-1852/" TargetMode="External"/><Relationship Id="rId11" Type="http://schemas.openxmlformats.org/officeDocument/2006/relationships/hyperlink" Target="http://www.pbs.org/wgbh/aia/part4/4p1539.html" TargetMode="External"/><Relationship Id="rId5" Type="http://schemas.openxmlformats.org/officeDocument/2006/relationships/hyperlink" Target="http://www.independent.co.uk/news/presidents/abraham-lincoln-1391123.html" TargetMode="External"/><Relationship Id="rId10" Type="http://schemas.openxmlformats.org/officeDocument/2006/relationships/hyperlink" Target="http://www.biographyshelf.com/robert_e_lee_biography.html" TargetMode="External"/><Relationship Id="rId4" Type="http://schemas.openxmlformats.org/officeDocument/2006/relationships/hyperlink" Target="http://www.123rf.com/photo_9160504_rendered-concept-last-puzzle-piece.html" TargetMode="External"/><Relationship Id="rId9" Type="http://schemas.openxmlformats.org/officeDocument/2006/relationships/hyperlink" Target="http://www.presidentprofiles.com/Washington-Johnson/Abraham-Lincoln-Plans-for-reconstruction.html" TargetMode="External"/></Relationships>
</file>

<file path=ppt/slides/_rels/slide21.xml.rels><?xml version="1.0" encoding="UTF-8" standalone="yes"?>
<Relationships xmlns="http://schemas.openxmlformats.org/package/2006/relationships"><Relationship Id="rId8" Type="http://schemas.openxmlformats.org/officeDocument/2006/relationships/slide" Target="slide7.xml"/><Relationship Id="rId3" Type="http://schemas.openxmlformats.org/officeDocument/2006/relationships/slide" Target="slide15.xml"/><Relationship Id="rId7" Type="http://schemas.openxmlformats.org/officeDocument/2006/relationships/slide" Target="slide3.xml"/><Relationship Id="rId2" Type="http://schemas.openxmlformats.org/officeDocument/2006/relationships/slide" Target="slide5.xml"/><Relationship Id="rId1" Type="http://schemas.openxmlformats.org/officeDocument/2006/relationships/slideLayout" Target="../slideLayouts/slideLayout2.xml"/><Relationship Id="rId6" Type="http://schemas.openxmlformats.org/officeDocument/2006/relationships/slide" Target="slide19.xml"/><Relationship Id="rId11" Type="http://schemas.openxmlformats.org/officeDocument/2006/relationships/slide" Target="slide11.xml"/><Relationship Id="rId5" Type="http://schemas.openxmlformats.org/officeDocument/2006/relationships/hyperlink" Target="http://www.encyclopediavirginia.org/travel_planner" TargetMode="External"/><Relationship Id="rId10" Type="http://schemas.openxmlformats.org/officeDocument/2006/relationships/slide" Target="slide13.xml"/><Relationship Id="rId4" Type="http://schemas.openxmlformats.org/officeDocument/2006/relationships/slide" Target="slide17.xml"/><Relationship Id="rId9" Type="http://schemas.openxmlformats.org/officeDocument/2006/relationships/slide" Target="slide9.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slide" Target="slide4.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hyperlink" Target="http://www.biographyshelf.com/robert_e_lee_biography.html"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slide" Target="slide6.xml"/></Relationships>
</file>

<file path=ppt/slides/_rels/slide6.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hyperlink" Target="http://www.encyclopedia.com/article-1G2-3441200034/douglass-frederick.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slide" Target="slide8.xm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hyperlink" Target="http://www.biographyshelf.com/robert_e_lee_biography.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6.png"/><Relationship Id="rId2" Type="http://schemas.openxmlformats.org/officeDocument/2006/relationships/slide" Target="slide21.xml"/><Relationship Id="rId1" Type="http://schemas.openxmlformats.org/officeDocument/2006/relationships/slideLayout" Target="../slideLayouts/slideLayout2.xml"/><Relationship Id="rId6" Type="http://schemas.openxmlformats.org/officeDocument/2006/relationships/slide" Target="slide10.xml"/><Relationship Id="rId5" Type="http://schemas.openxmlformats.org/officeDocument/2006/relationships/image" Target="../media/image5.png"/><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2000" y="82819"/>
            <a:ext cx="7543800" cy="73085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Subtitle 2"/>
          <p:cNvSpPr>
            <a:spLocks noGrp="1"/>
          </p:cNvSpPr>
          <p:nvPr>
            <p:ph type="subTitle" idx="1"/>
          </p:nvPr>
        </p:nvSpPr>
        <p:spPr>
          <a:xfrm>
            <a:off x="1295400" y="6324600"/>
            <a:ext cx="3810000" cy="609600"/>
          </a:xfrm>
        </p:spPr>
        <p:txBody>
          <a:bodyPr>
            <a:normAutofit/>
          </a:bodyPr>
          <a:lstStyle/>
          <a:p>
            <a:r>
              <a:rPr lang="en-US" sz="2400" dirty="0" smtClean="0">
                <a:solidFill>
                  <a:schemeClr val="tx1"/>
                </a:solidFill>
              </a:rPr>
              <a:t>By Ms. Thompson</a:t>
            </a:r>
            <a:endParaRPr lang="en-US" sz="2400" dirty="0">
              <a:solidFill>
                <a:schemeClr val="tx1"/>
              </a:solidFill>
            </a:endParaRPr>
          </a:p>
        </p:txBody>
      </p:sp>
      <p:sp>
        <p:nvSpPr>
          <p:cNvPr id="4" name="Rectangle 3"/>
          <p:cNvSpPr/>
          <p:nvPr/>
        </p:nvSpPr>
        <p:spPr>
          <a:xfrm>
            <a:off x="0" y="381000"/>
            <a:ext cx="9144000" cy="762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0" y="457200"/>
            <a:ext cx="9144000" cy="1524000"/>
          </a:xfrm>
        </p:spPr>
        <p:txBody>
          <a:bodyPr>
            <a:noAutofit/>
          </a:bodyPr>
          <a:lstStyle/>
          <a:p>
            <a:r>
              <a:rPr lang="en-US" sz="6100" b="1" dirty="0" smtClean="0"/>
              <a:t>CONFLICTING VIEWPOINTS</a:t>
            </a:r>
            <a:br>
              <a:rPr lang="en-US" sz="6100" b="1" dirty="0" smtClean="0"/>
            </a:br>
            <a:endParaRPr lang="en-US" sz="6100" dirty="0"/>
          </a:p>
        </p:txBody>
      </p:sp>
      <p:sp>
        <p:nvSpPr>
          <p:cNvPr id="5" name="TextBox 4"/>
          <p:cNvSpPr txBox="1"/>
          <p:nvPr/>
        </p:nvSpPr>
        <p:spPr>
          <a:xfrm>
            <a:off x="0" y="3352800"/>
            <a:ext cx="9144000" cy="1569660"/>
          </a:xfrm>
          <a:prstGeom prst="rect">
            <a:avLst/>
          </a:prstGeom>
          <a:noFill/>
        </p:spPr>
        <p:txBody>
          <a:bodyPr wrap="square" rtlCol="0">
            <a:spAutoFit/>
          </a:bodyPr>
          <a:lstStyle/>
          <a:p>
            <a:pPr algn="ctr"/>
            <a:r>
              <a:rPr lang="en-US" sz="4800" b="1" dirty="0"/>
              <a:t>Visions for reuniting the nation </a:t>
            </a:r>
            <a:endParaRPr lang="en-US" sz="4800" b="1" dirty="0" smtClean="0"/>
          </a:p>
          <a:p>
            <a:pPr algn="ctr"/>
            <a:r>
              <a:rPr lang="en-US" sz="4800" b="1" dirty="0" smtClean="0"/>
              <a:t>after the Civil </a:t>
            </a:r>
            <a:r>
              <a:rPr lang="en-US" sz="4800" b="1" dirty="0"/>
              <a:t>War</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mph" presetSubtype="0" fill="hold" grpId="0" nodeType="clickEffect">
                                  <p:stCondLst>
                                    <p:cond delay="0"/>
                                  </p:stCondLst>
                                  <p:iterate type="lt">
                                    <p:tmPct val="4000"/>
                                  </p:iterate>
                                  <p:childTnLst>
                                    <p:set>
                                      <p:cBhvr override="childStyle">
                                        <p:cTn id="6" dur="2000" fill="hold"/>
                                        <p:tgtEl>
                                          <p:spTgt spid="2"/>
                                        </p:tgtEl>
                                        <p:attrNameLst>
                                          <p:attrName>style.color</p:attrName>
                                        </p:attrNameLst>
                                      </p:cBhvr>
                                      <p:to>
                                        <p:clrVal>
                                          <a:srgbClr val="FF0000"/>
                                        </p:clrVal>
                                      </p:to>
                                    </p:set>
                                    <p:set>
                                      <p:cBhvr>
                                        <p:cTn id="7" dur="2000" fill="hold"/>
                                        <p:tgtEl>
                                          <p:spTgt spid="2"/>
                                        </p:tgtEl>
                                        <p:attrNameLst>
                                          <p:attrName>fillcolor</p:attrName>
                                        </p:attrNameLst>
                                      </p:cBhvr>
                                      <p:to>
                                        <p:clrVal>
                                          <a:srgbClr val="FF0000"/>
                                        </p:clrVal>
                                      </p:to>
                                    </p:set>
                                    <p:set>
                                      <p:cBhvr>
                                        <p:cTn id="8" dur="2000" fill="hold"/>
                                        <p:tgtEl>
                                          <p:spTgt spid="2"/>
                                        </p:tgtEl>
                                        <p:attrNameLst>
                                          <p:attrName>fill.type</p:attrName>
                                        </p:attrNameLst>
                                      </p:cBhvr>
                                      <p:to>
                                        <p:strVal val="solid"/>
                                      </p:to>
                                    </p:set>
                                  </p:childTnLst>
                                </p:cTn>
                              </p:par>
                            </p:childTnLst>
                          </p:cTn>
                        </p:par>
                        <p:par>
                          <p:cTn id="9" fill="hold">
                            <p:stCondLst>
                              <p:cond delay="3600"/>
                            </p:stCondLst>
                            <p:childTnLst>
                              <p:par>
                                <p:cTn id="10" presetID="10" presetClass="entr" presetSubtype="0" fill="hold" grpId="0" nodeType="after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childTnLst>
                                </p:cTn>
                              </p:par>
                            </p:childTnLst>
                          </p:cTn>
                        </p:par>
                        <p:par>
                          <p:cTn id="13" fill="hold">
                            <p:stCondLst>
                              <p:cond delay="4600"/>
                            </p:stCondLst>
                            <p:childTnLst>
                              <p:par>
                                <p:cTn id="14" presetID="1" presetClass="entr" presetSubtype="0" fill="hold" grpId="0" nodeType="afterEffect">
                                  <p:stCondLst>
                                    <p:cond delay="2000"/>
                                  </p:stCondLst>
                                  <p:childTnLst>
                                    <p:set>
                                      <p:cBhvr>
                                        <p:cTn id="15"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Autofit/>
          </a:bodyPr>
          <a:lstStyle/>
          <a:p>
            <a:r>
              <a:rPr lang="en-US" sz="4800" b="1" dirty="0" smtClean="0">
                <a:solidFill>
                  <a:srgbClr val="FF0000"/>
                </a:solidFill>
              </a:rPr>
              <a:t>CORRECT!</a:t>
            </a:r>
            <a:br>
              <a:rPr lang="en-US" sz="4800" b="1" dirty="0" smtClean="0">
                <a:solidFill>
                  <a:srgbClr val="FF0000"/>
                </a:solidFill>
              </a:rPr>
            </a:br>
            <a:endParaRPr lang="en-US" sz="4800" b="1" dirty="0">
              <a:solidFill>
                <a:srgbClr val="FF0000"/>
              </a:solidFill>
            </a:endParaRPr>
          </a:p>
        </p:txBody>
      </p:sp>
      <p:sp>
        <p:nvSpPr>
          <p:cNvPr id="3" name="Content Placeholder 2"/>
          <p:cNvSpPr>
            <a:spLocks noGrp="1"/>
          </p:cNvSpPr>
          <p:nvPr>
            <p:ph idx="1"/>
          </p:nvPr>
        </p:nvSpPr>
        <p:spPr>
          <a:xfrm>
            <a:off x="457200" y="1295400"/>
            <a:ext cx="8229600" cy="5257800"/>
          </a:xfrm>
        </p:spPr>
        <p:txBody>
          <a:bodyPr>
            <a:normAutofit fontScale="85000" lnSpcReduction="20000"/>
          </a:bodyPr>
          <a:lstStyle/>
          <a:p>
            <a:pPr>
              <a:buNone/>
            </a:pPr>
            <a:r>
              <a:rPr lang="en-US" dirty="0" smtClean="0"/>
              <a:t>	The Radical Republicans </a:t>
            </a:r>
            <a:r>
              <a:rPr lang="en-US" dirty="0"/>
              <a:t>had a desire to punish the South for wanting to reunite the country and coming together as one </a:t>
            </a:r>
            <a:r>
              <a:rPr lang="en-US" dirty="0" smtClean="0"/>
              <a:t>nation!</a:t>
            </a:r>
            <a:endParaRPr lang="en-US" dirty="0"/>
          </a:p>
          <a:p>
            <a:pPr>
              <a:buNone/>
            </a:pPr>
            <a:r>
              <a:rPr lang="en-US" dirty="0" smtClean="0"/>
              <a:t>    </a:t>
            </a:r>
          </a:p>
          <a:p>
            <a:pPr>
              <a:buNone/>
            </a:pPr>
            <a:r>
              <a:rPr lang="en-US" dirty="0" smtClean="0"/>
              <a:t>	Both </a:t>
            </a:r>
            <a:r>
              <a:rPr lang="en-US" dirty="0"/>
              <a:t>Lincoln and Johnson had foreseen that the Congress would have the right to deny Southern legislators seats in the U.S. Senate or House of Representatives, under the clause of the Constitution that says "Each house shall be the judge of the...qualifications of its own members." This came to pass when, under the leadership of </a:t>
            </a:r>
            <a:r>
              <a:rPr lang="en-US" dirty="0" smtClean="0"/>
              <a:t>the "Radical </a:t>
            </a:r>
            <a:r>
              <a:rPr lang="en-US" dirty="0"/>
              <a:t>Republicans</a:t>
            </a:r>
            <a:r>
              <a:rPr lang="en-US" dirty="0" smtClean="0"/>
              <a:t>" refused </a:t>
            </a:r>
            <a:r>
              <a:rPr lang="en-US" dirty="0"/>
              <a:t>to seat its elected senators and representatives. </a:t>
            </a:r>
            <a:endParaRPr lang="en-US" dirty="0" smtClean="0"/>
          </a:p>
          <a:p>
            <a:pPr>
              <a:buNone/>
            </a:pPr>
            <a:endParaRPr lang="en-US" sz="1700" dirty="0" smtClean="0"/>
          </a:p>
          <a:p>
            <a:pPr>
              <a:buNone/>
            </a:pPr>
            <a:r>
              <a:rPr lang="en-US" sz="1700" dirty="0" smtClean="0"/>
              <a:t>Read more: </a:t>
            </a:r>
            <a:r>
              <a:rPr lang="en-US" sz="1700" dirty="0">
                <a:hlinkClick r:id="rId2"/>
              </a:rPr>
              <a:t>http://countrystudies.us/united-states/history-68.htm</a:t>
            </a:r>
            <a:r>
              <a:rPr lang="en-US" sz="1700" dirty="0"/>
              <a:t> </a:t>
            </a:r>
            <a:r>
              <a:rPr lang="en-US" sz="2800" dirty="0">
                <a:hlinkClick r:id="rId3" action="ppaction://hlinksldjump"/>
              </a:rPr>
              <a:t>GO TO QUESTION 5</a:t>
            </a:r>
            <a:endParaRPr lang="en-US" sz="2800" dirty="0"/>
          </a:p>
        </p:txBody>
      </p:sp>
    </p:spTree>
    <p:extLst>
      <p:ext uri="{BB962C8B-B14F-4D97-AF65-F5344CB8AC3E}">
        <p14:creationId xmlns:p14="http://schemas.microsoft.com/office/powerpoint/2010/main" val="2701506104"/>
      </p:ext>
    </p:extLst>
  </p:cSld>
  <p:clrMapOvr>
    <a:masterClrMapping/>
  </p:clrMapOvr>
  <p:transition>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Question 5</a:t>
            </a:r>
            <a:endParaRPr lang="en-US" b="1" dirty="0">
              <a:solidFill>
                <a:srgbClr val="0070C0"/>
              </a:solidFill>
            </a:endParaRPr>
          </a:p>
        </p:txBody>
      </p:sp>
      <p:sp>
        <p:nvSpPr>
          <p:cNvPr id="3" name="Content Placeholder 2"/>
          <p:cNvSpPr>
            <a:spLocks noGrp="1"/>
          </p:cNvSpPr>
          <p:nvPr>
            <p:ph idx="1"/>
          </p:nvPr>
        </p:nvSpPr>
        <p:spPr>
          <a:xfrm>
            <a:off x="0" y="1447800"/>
            <a:ext cx="9144000" cy="1066799"/>
          </a:xfrm>
        </p:spPr>
        <p:txBody>
          <a:bodyPr>
            <a:normAutofit/>
          </a:bodyPr>
          <a:lstStyle/>
          <a:p>
            <a:pPr algn="ctr">
              <a:buNone/>
            </a:pPr>
            <a:r>
              <a:rPr lang="en-US" sz="2800" dirty="0" smtClean="0"/>
              <a:t>Who divided the South into five separate military districts, putting a Union general in charge of each one?</a:t>
            </a:r>
          </a:p>
        </p:txBody>
      </p:sp>
      <p:pic>
        <p:nvPicPr>
          <p:cNvPr id="5124" name="Picture 4">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4256551"/>
            <a:ext cx="1004597" cy="1001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a:hlinkClick r:id="rId2" action="ppaction://hlinksldjump"/>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938" y="4267200"/>
            <a:ext cx="1217323"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a:hlinkClick r:id="rId2" action="ppaction://hlinksldjump"/>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43200" y="4256551"/>
            <a:ext cx="904875" cy="1091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4217947"/>
            <a:ext cx="1130469" cy="1130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hlinkClick r:id="rId2" action="ppaction://hlinksldjump"/>
          </p:cNvPr>
          <p:cNvSpPr txBox="1"/>
          <p:nvPr/>
        </p:nvSpPr>
        <p:spPr>
          <a:xfrm>
            <a:off x="0" y="5482447"/>
            <a:ext cx="2133600" cy="369332"/>
          </a:xfrm>
          <a:prstGeom prst="rect">
            <a:avLst/>
          </a:prstGeom>
          <a:noFill/>
        </p:spPr>
        <p:txBody>
          <a:bodyPr wrap="square" rtlCol="0">
            <a:spAutoFit/>
          </a:bodyPr>
          <a:lstStyle/>
          <a:p>
            <a:pPr algn="ctr"/>
            <a:r>
              <a:rPr lang="en-US" dirty="0" smtClean="0"/>
              <a:t>Abraham Lincoln</a:t>
            </a:r>
            <a:endParaRPr lang="en-US" dirty="0"/>
          </a:p>
        </p:txBody>
      </p:sp>
      <p:sp>
        <p:nvSpPr>
          <p:cNvPr id="16" name="TextBox 15">
            <a:hlinkClick r:id="rId2" action="ppaction://hlinksldjump"/>
          </p:cNvPr>
          <p:cNvSpPr txBox="1"/>
          <p:nvPr/>
        </p:nvSpPr>
        <p:spPr>
          <a:xfrm>
            <a:off x="2209800" y="5482448"/>
            <a:ext cx="1828800" cy="369332"/>
          </a:xfrm>
          <a:prstGeom prst="rect">
            <a:avLst/>
          </a:prstGeom>
          <a:noFill/>
        </p:spPr>
        <p:txBody>
          <a:bodyPr wrap="square" rtlCol="0">
            <a:spAutoFit/>
          </a:bodyPr>
          <a:lstStyle/>
          <a:p>
            <a:pPr algn="ctr"/>
            <a:r>
              <a:rPr lang="en-US" dirty="0" smtClean="0"/>
              <a:t>Robert E. Lee</a:t>
            </a:r>
            <a:endParaRPr lang="en-US" dirty="0"/>
          </a:p>
        </p:txBody>
      </p:sp>
      <p:sp>
        <p:nvSpPr>
          <p:cNvPr id="17" name="TextBox 16">
            <a:hlinkClick r:id="rId6" action="ppaction://hlinksldjump"/>
          </p:cNvPr>
          <p:cNvSpPr txBox="1"/>
          <p:nvPr/>
        </p:nvSpPr>
        <p:spPr>
          <a:xfrm>
            <a:off x="7010401" y="5482450"/>
            <a:ext cx="2133599" cy="369332"/>
          </a:xfrm>
          <a:prstGeom prst="rect">
            <a:avLst/>
          </a:prstGeom>
          <a:noFill/>
        </p:spPr>
        <p:txBody>
          <a:bodyPr wrap="square" rtlCol="0">
            <a:spAutoFit/>
          </a:bodyPr>
          <a:lstStyle/>
          <a:p>
            <a:pPr algn="ctr"/>
            <a:r>
              <a:rPr lang="en-US" dirty="0" smtClean="0"/>
              <a:t>Radical Republicans</a:t>
            </a:r>
            <a:endParaRPr lang="en-US" dirty="0"/>
          </a:p>
        </p:txBody>
      </p:sp>
      <p:sp>
        <p:nvSpPr>
          <p:cNvPr id="18" name="TextBox 17">
            <a:hlinkClick r:id="rId2" action="ppaction://hlinksldjump"/>
          </p:cNvPr>
          <p:cNvSpPr txBox="1"/>
          <p:nvPr/>
        </p:nvSpPr>
        <p:spPr>
          <a:xfrm>
            <a:off x="4495800" y="5482449"/>
            <a:ext cx="2133600" cy="369332"/>
          </a:xfrm>
          <a:prstGeom prst="rect">
            <a:avLst/>
          </a:prstGeom>
          <a:noFill/>
        </p:spPr>
        <p:txBody>
          <a:bodyPr wrap="square" rtlCol="0">
            <a:spAutoFit/>
          </a:bodyPr>
          <a:lstStyle/>
          <a:p>
            <a:pPr algn="ctr"/>
            <a:r>
              <a:rPr lang="en-US" dirty="0" smtClean="0"/>
              <a:t>Frederick Douglass</a:t>
            </a:r>
            <a:endParaRPr lang="en-US" dirty="0"/>
          </a:p>
        </p:txBody>
      </p:sp>
    </p:spTree>
    <p:extLst>
      <p:ext uri="{BB962C8B-B14F-4D97-AF65-F5344CB8AC3E}">
        <p14:creationId xmlns:p14="http://schemas.microsoft.com/office/powerpoint/2010/main" val="34971518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Autofit/>
          </a:bodyPr>
          <a:lstStyle/>
          <a:p>
            <a:r>
              <a:rPr lang="en-US" sz="4800" b="1" dirty="0" smtClean="0">
                <a:solidFill>
                  <a:srgbClr val="FF0000"/>
                </a:solidFill>
              </a:rPr>
              <a:t>CORRECT!</a:t>
            </a:r>
            <a:br>
              <a:rPr lang="en-US" sz="4800" b="1" dirty="0" smtClean="0">
                <a:solidFill>
                  <a:srgbClr val="FF0000"/>
                </a:solidFill>
              </a:rPr>
            </a:br>
            <a:endParaRPr lang="en-US" sz="4800" b="1" dirty="0">
              <a:solidFill>
                <a:srgbClr val="FF0000"/>
              </a:solidFill>
            </a:endParaRPr>
          </a:p>
        </p:txBody>
      </p:sp>
      <p:sp>
        <p:nvSpPr>
          <p:cNvPr id="3" name="Content Placeholder 2"/>
          <p:cNvSpPr>
            <a:spLocks noGrp="1"/>
          </p:cNvSpPr>
          <p:nvPr>
            <p:ph idx="1"/>
          </p:nvPr>
        </p:nvSpPr>
        <p:spPr>
          <a:xfrm>
            <a:off x="228600" y="1143000"/>
            <a:ext cx="8686800" cy="5410200"/>
          </a:xfrm>
        </p:spPr>
        <p:txBody>
          <a:bodyPr>
            <a:normAutofit fontScale="85000" lnSpcReduction="20000"/>
          </a:bodyPr>
          <a:lstStyle/>
          <a:p>
            <a:pPr>
              <a:buNone/>
            </a:pPr>
            <a:r>
              <a:rPr lang="en-US" dirty="0" smtClean="0"/>
              <a:t>	It was the Radical Republicans who </a:t>
            </a:r>
            <a:r>
              <a:rPr lang="en-US" dirty="0"/>
              <a:t>divided the South into five separate military districts, putting a Union general in charge of each </a:t>
            </a:r>
            <a:r>
              <a:rPr lang="en-US" dirty="0" smtClean="0"/>
              <a:t>one.</a:t>
            </a:r>
            <a:endParaRPr lang="en-US" dirty="0"/>
          </a:p>
          <a:p>
            <a:pPr>
              <a:buNone/>
            </a:pPr>
            <a:r>
              <a:rPr lang="en-US" dirty="0" smtClean="0"/>
              <a:t>    </a:t>
            </a:r>
          </a:p>
          <a:p>
            <a:pPr>
              <a:buNone/>
            </a:pPr>
            <a:r>
              <a:rPr lang="en-US" dirty="0" smtClean="0"/>
              <a:t>	In </a:t>
            </a:r>
            <a:r>
              <a:rPr lang="en-US" dirty="0"/>
              <a:t>response, certain groups in the North advocated intervention to protect the rights of blacks in the South. In the Reconstruction Act of March 1867, Congress, ignoring the governments that had been established in the Southern states, divided the South into five districts and placed them under military rule. Escape from permanent military government was open to those states that established civil governments, took an oath of allegiance, ratified the 14th Amendment and adopted black suffrage. </a:t>
            </a:r>
            <a:endParaRPr lang="en-US" dirty="0" smtClean="0"/>
          </a:p>
          <a:p>
            <a:pPr>
              <a:buNone/>
            </a:pPr>
            <a:endParaRPr lang="en-US" dirty="0" smtClean="0"/>
          </a:p>
          <a:p>
            <a:pPr>
              <a:buNone/>
            </a:pPr>
            <a:r>
              <a:rPr lang="en-US" sz="1500" dirty="0" smtClean="0"/>
              <a:t>Read more: </a:t>
            </a:r>
            <a:r>
              <a:rPr lang="en-US" sz="1500" dirty="0">
                <a:hlinkClick r:id="rId2"/>
              </a:rPr>
              <a:t>http://countrystudies.us/united-states/history-68.htm</a:t>
            </a:r>
            <a:r>
              <a:rPr lang="en-US" sz="1500" dirty="0"/>
              <a:t> </a:t>
            </a:r>
            <a:r>
              <a:rPr lang="en-US" sz="2800" dirty="0">
                <a:hlinkClick r:id="rId3" action="ppaction://hlinksldjump"/>
              </a:rPr>
              <a:t>GO TO QUESTION </a:t>
            </a:r>
            <a:r>
              <a:rPr lang="en-US" sz="2800" dirty="0" smtClean="0">
                <a:hlinkClick r:id="rId3" action="ppaction://hlinksldjump"/>
              </a:rPr>
              <a:t>6</a:t>
            </a:r>
            <a:endParaRPr lang="en-US" sz="2400" dirty="0"/>
          </a:p>
        </p:txBody>
      </p:sp>
    </p:spTree>
    <p:extLst>
      <p:ext uri="{BB962C8B-B14F-4D97-AF65-F5344CB8AC3E}">
        <p14:creationId xmlns:p14="http://schemas.microsoft.com/office/powerpoint/2010/main" val="2701506104"/>
      </p:ext>
    </p:extLst>
  </p:cSld>
  <p:clrMapOvr>
    <a:masterClrMapping/>
  </p:clrMapOvr>
  <p:transition>
    <p:wedg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Question 6</a:t>
            </a:r>
            <a:endParaRPr lang="en-US" b="1" dirty="0">
              <a:solidFill>
                <a:srgbClr val="0070C0"/>
              </a:solidFill>
            </a:endParaRPr>
          </a:p>
        </p:txBody>
      </p:sp>
      <p:sp>
        <p:nvSpPr>
          <p:cNvPr id="3" name="Content Placeholder 2"/>
          <p:cNvSpPr>
            <a:spLocks noGrp="1"/>
          </p:cNvSpPr>
          <p:nvPr>
            <p:ph idx="1"/>
          </p:nvPr>
        </p:nvSpPr>
        <p:spPr>
          <a:xfrm>
            <a:off x="0" y="1447800"/>
            <a:ext cx="9144000" cy="2590800"/>
          </a:xfrm>
        </p:spPr>
        <p:txBody>
          <a:bodyPr>
            <a:normAutofit fontScale="55000" lnSpcReduction="20000"/>
          </a:bodyPr>
          <a:lstStyle/>
          <a:p>
            <a:pPr algn="ctr">
              <a:buNone/>
            </a:pPr>
            <a:r>
              <a:rPr lang="en-US" sz="3800" dirty="0" smtClean="0"/>
              <a:t>In March of 1865, who delivered these words: </a:t>
            </a:r>
          </a:p>
          <a:p>
            <a:pPr algn="ctr">
              <a:buNone/>
            </a:pPr>
            <a:endParaRPr lang="en-US" sz="3800" dirty="0" smtClean="0"/>
          </a:p>
          <a:p>
            <a:pPr marL="0" indent="0">
              <a:buNone/>
            </a:pPr>
            <a:r>
              <a:rPr lang="en-US" sz="3800" dirty="0" smtClean="0"/>
              <a:t>“</a:t>
            </a:r>
            <a:r>
              <a:rPr lang="en-US" sz="3800" dirty="0"/>
              <a:t>Fondly do we hope, fervently do we pray, that this mighty scourge of war may speedily pass away.. . . </a:t>
            </a:r>
            <a:endParaRPr lang="en-US" sz="3800" dirty="0" smtClean="0"/>
          </a:p>
          <a:p>
            <a:endParaRPr lang="en-US" sz="3800" dirty="0"/>
          </a:p>
          <a:p>
            <a:pPr marL="0" indent="0">
              <a:buNone/>
            </a:pPr>
            <a:r>
              <a:rPr lang="en-US" sz="3800" dirty="0"/>
              <a:t>With malice toward none, with charity for all, . . . let us strive on to finish the work we are in, to bind up the nation's wounds, . . . to do all which may achieve and cherish a just and lasting peace among ourselves and with all nations. </a:t>
            </a:r>
            <a:r>
              <a:rPr lang="en-US" sz="3800" dirty="0" smtClean="0"/>
              <a:t>“</a:t>
            </a:r>
            <a:endParaRPr lang="en-US" sz="3800" dirty="0"/>
          </a:p>
          <a:p>
            <a:pPr marL="0" indent="0">
              <a:buNone/>
            </a:pPr>
            <a:endParaRPr lang="en-US" sz="2800" dirty="0" smtClean="0"/>
          </a:p>
        </p:txBody>
      </p:sp>
      <p:pic>
        <p:nvPicPr>
          <p:cNvPr id="5124" name="Picture 4">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4256551"/>
            <a:ext cx="1004597" cy="1001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53000" y="4267200"/>
            <a:ext cx="1217323"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a:hlinkClick r:id="rId4" action="ppaction://hlinksldjump"/>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43200" y="4256551"/>
            <a:ext cx="904875" cy="1091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a:hlinkClick r:id="rId4"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4217947"/>
            <a:ext cx="1130469" cy="1130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a:hlinkClick r:id="rId2" action="ppaction://hlinksldjump"/>
          </p:cNvPr>
          <p:cNvSpPr txBox="1"/>
          <p:nvPr/>
        </p:nvSpPr>
        <p:spPr>
          <a:xfrm>
            <a:off x="0" y="5348416"/>
            <a:ext cx="2133600" cy="369332"/>
          </a:xfrm>
          <a:prstGeom prst="rect">
            <a:avLst/>
          </a:prstGeom>
          <a:noFill/>
        </p:spPr>
        <p:txBody>
          <a:bodyPr wrap="square" rtlCol="0">
            <a:spAutoFit/>
          </a:bodyPr>
          <a:lstStyle/>
          <a:p>
            <a:pPr algn="ctr"/>
            <a:r>
              <a:rPr lang="en-US" dirty="0" smtClean="0"/>
              <a:t>Abraham Lincoln</a:t>
            </a:r>
            <a:endParaRPr lang="en-US" dirty="0"/>
          </a:p>
        </p:txBody>
      </p:sp>
      <p:sp>
        <p:nvSpPr>
          <p:cNvPr id="13" name="TextBox 12">
            <a:hlinkClick r:id="rId4" action="ppaction://hlinksldjump"/>
          </p:cNvPr>
          <p:cNvSpPr txBox="1"/>
          <p:nvPr/>
        </p:nvSpPr>
        <p:spPr>
          <a:xfrm>
            <a:off x="2128837" y="5348416"/>
            <a:ext cx="2133600" cy="369332"/>
          </a:xfrm>
          <a:prstGeom prst="rect">
            <a:avLst/>
          </a:prstGeom>
          <a:noFill/>
        </p:spPr>
        <p:txBody>
          <a:bodyPr wrap="square" rtlCol="0">
            <a:spAutoFit/>
          </a:bodyPr>
          <a:lstStyle/>
          <a:p>
            <a:pPr algn="ctr"/>
            <a:r>
              <a:rPr lang="en-US" dirty="0" smtClean="0"/>
              <a:t>Robert E. Lee</a:t>
            </a:r>
            <a:endParaRPr lang="en-US" dirty="0"/>
          </a:p>
        </p:txBody>
      </p:sp>
      <p:sp>
        <p:nvSpPr>
          <p:cNvPr id="14" name="TextBox 13">
            <a:hlinkClick r:id="rId4" action="ppaction://hlinksldjump"/>
          </p:cNvPr>
          <p:cNvSpPr txBox="1"/>
          <p:nvPr/>
        </p:nvSpPr>
        <p:spPr>
          <a:xfrm>
            <a:off x="4494861" y="5348416"/>
            <a:ext cx="2133600" cy="369332"/>
          </a:xfrm>
          <a:prstGeom prst="rect">
            <a:avLst/>
          </a:prstGeom>
          <a:noFill/>
        </p:spPr>
        <p:txBody>
          <a:bodyPr wrap="square" rtlCol="0">
            <a:spAutoFit/>
          </a:bodyPr>
          <a:lstStyle/>
          <a:p>
            <a:pPr algn="ctr"/>
            <a:r>
              <a:rPr lang="en-US" dirty="0" smtClean="0"/>
              <a:t>Frederick Douglass</a:t>
            </a:r>
            <a:endParaRPr lang="en-US" dirty="0"/>
          </a:p>
        </p:txBody>
      </p:sp>
      <p:sp>
        <p:nvSpPr>
          <p:cNvPr id="15" name="TextBox 14">
            <a:hlinkClick r:id="rId4" action="ppaction://hlinksldjump"/>
          </p:cNvPr>
          <p:cNvSpPr txBox="1"/>
          <p:nvPr/>
        </p:nvSpPr>
        <p:spPr>
          <a:xfrm>
            <a:off x="6889834" y="5348416"/>
            <a:ext cx="2133600" cy="369332"/>
          </a:xfrm>
          <a:prstGeom prst="rect">
            <a:avLst/>
          </a:prstGeom>
          <a:noFill/>
        </p:spPr>
        <p:txBody>
          <a:bodyPr wrap="square" rtlCol="0">
            <a:spAutoFit/>
          </a:bodyPr>
          <a:lstStyle/>
          <a:p>
            <a:pPr algn="ctr"/>
            <a:r>
              <a:rPr lang="en-US" dirty="0" smtClean="0"/>
              <a:t>Radical Republicans</a:t>
            </a:r>
            <a:endParaRPr lang="en-US" dirty="0"/>
          </a:p>
        </p:txBody>
      </p:sp>
    </p:spTree>
    <p:extLst>
      <p:ext uri="{BB962C8B-B14F-4D97-AF65-F5344CB8AC3E}">
        <p14:creationId xmlns:p14="http://schemas.microsoft.com/office/powerpoint/2010/main" val="34971518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Autofit/>
          </a:bodyPr>
          <a:lstStyle/>
          <a:p>
            <a:r>
              <a:rPr lang="en-US" sz="4800" b="1" dirty="0" smtClean="0">
                <a:solidFill>
                  <a:srgbClr val="FF0000"/>
                </a:solidFill>
              </a:rPr>
              <a:t>CORRECT!</a:t>
            </a:r>
            <a:br>
              <a:rPr lang="en-US" sz="4800" b="1" dirty="0" smtClean="0">
                <a:solidFill>
                  <a:srgbClr val="FF0000"/>
                </a:solidFill>
              </a:rPr>
            </a:br>
            <a:endParaRPr lang="en-US" sz="4800" b="1" dirty="0">
              <a:solidFill>
                <a:srgbClr val="FF0000"/>
              </a:solidFill>
            </a:endParaRPr>
          </a:p>
        </p:txBody>
      </p:sp>
      <p:sp>
        <p:nvSpPr>
          <p:cNvPr id="3" name="Content Placeholder 2"/>
          <p:cNvSpPr>
            <a:spLocks noGrp="1"/>
          </p:cNvSpPr>
          <p:nvPr>
            <p:ph idx="1"/>
          </p:nvPr>
        </p:nvSpPr>
        <p:spPr>
          <a:xfrm>
            <a:off x="457200" y="1219200"/>
            <a:ext cx="8229600" cy="5257800"/>
          </a:xfrm>
        </p:spPr>
        <p:txBody>
          <a:bodyPr>
            <a:normAutofit fontScale="77500" lnSpcReduction="20000"/>
          </a:bodyPr>
          <a:lstStyle/>
          <a:p>
            <a:pPr marL="0" indent="0">
              <a:buNone/>
            </a:pPr>
            <a:r>
              <a:rPr lang="en-US" dirty="0" smtClean="0"/>
              <a:t>With the </a:t>
            </a:r>
            <a:r>
              <a:rPr lang="en-US" dirty="0"/>
              <a:t>following words: “With malice toward none, with charity for all, . . . let us strive on to finish the work we are in, to bind up the nation's wounds, . . . </a:t>
            </a:r>
            <a:r>
              <a:rPr lang="en-US" dirty="0" smtClean="0"/>
              <a:t>“ it was Abraham </a:t>
            </a:r>
            <a:r>
              <a:rPr lang="en-US" dirty="0"/>
              <a:t>Lincoln In March 1865, at his second inaugural, </a:t>
            </a:r>
            <a:r>
              <a:rPr lang="en-US" dirty="0" smtClean="0"/>
              <a:t>who delivered this </a:t>
            </a:r>
            <a:r>
              <a:rPr lang="en-US" dirty="0"/>
              <a:t>speech that might be described as one of the finest in the English language. </a:t>
            </a:r>
            <a:r>
              <a:rPr lang="en-US" dirty="0" smtClean="0"/>
              <a:t>Once again, as President, he was looking into the future of the country and our nation.</a:t>
            </a:r>
            <a:endParaRPr lang="en-US" dirty="0"/>
          </a:p>
          <a:p>
            <a:pPr marL="0" indent="0">
              <a:buNone/>
            </a:pPr>
            <a:endParaRPr lang="en-US" dirty="0"/>
          </a:p>
          <a:p>
            <a:pPr marL="0" indent="0">
              <a:buNone/>
            </a:pPr>
            <a:r>
              <a:rPr lang="en-US" dirty="0" smtClean="0"/>
              <a:t>Six </a:t>
            </a:r>
            <a:r>
              <a:rPr lang="en-US" dirty="0"/>
              <a:t>weeks later, on the night of 14 April 1865, Good Friday, the president was shot while attending a performance at Ford's Theater in Washington. He died nine hours later. He thus did not live to see how difficult it would be to create a "new life," a "new birth of freedom," in a new America. </a:t>
            </a:r>
          </a:p>
          <a:p>
            <a:pPr marL="0" indent="0">
              <a:buNone/>
            </a:pPr>
            <a:r>
              <a:rPr lang="en-US" dirty="0"/>
              <a:t/>
            </a:r>
            <a:br>
              <a:rPr lang="en-US" dirty="0"/>
            </a:br>
            <a:r>
              <a:rPr lang="en-US" dirty="0" smtClean="0"/>
              <a:t> </a:t>
            </a:r>
            <a:r>
              <a:rPr lang="en-US" dirty="0"/>
              <a:t/>
            </a:r>
            <a:br>
              <a:rPr lang="en-US" dirty="0"/>
            </a:br>
            <a:r>
              <a:rPr lang="en-US" sz="800" dirty="0"/>
              <a:t>Read more: </a:t>
            </a:r>
            <a:r>
              <a:rPr lang="en-US" sz="800" dirty="0">
                <a:hlinkClick r:id="rId2"/>
              </a:rPr>
              <a:t>Plans for reconstruction - Abraham Lincoln - war, second</a:t>
            </a:r>
            <a:r>
              <a:rPr lang="en-US" sz="800" dirty="0"/>
              <a:t> </a:t>
            </a:r>
            <a:r>
              <a:rPr lang="en-US" sz="800" dirty="0">
                <a:hlinkClick r:id="rId2"/>
              </a:rPr>
              <a:t>http://</a:t>
            </a:r>
            <a:r>
              <a:rPr lang="en-US" sz="800" dirty="0" smtClean="0">
                <a:hlinkClick r:id="rId2"/>
              </a:rPr>
              <a:t>www.presidentprofiles.com/Washington-Johnson/Abraham-Lincoln-Plans-for-reconstruction.html#ixzz1Q3ee44f2</a:t>
            </a:r>
            <a:r>
              <a:rPr lang="en-US" sz="800" dirty="0" smtClean="0"/>
              <a:t> </a:t>
            </a:r>
            <a:r>
              <a:rPr lang="en-US" sz="2600" dirty="0">
                <a:hlinkClick r:id="rId3" action="ppaction://hlinksldjump"/>
              </a:rPr>
              <a:t>GO TO QUESTION </a:t>
            </a:r>
            <a:r>
              <a:rPr lang="en-US" sz="2600" dirty="0" smtClean="0">
                <a:hlinkClick r:id="rId3" action="ppaction://hlinksldjump"/>
              </a:rPr>
              <a:t>7</a:t>
            </a:r>
            <a:endParaRPr lang="en-US" sz="4600" dirty="0"/>
          </a:p>
        </p:txBody>
      </p:sp>
    </p:spTree>
    <p:extLst>
      <p:ext uri="{BB962C8B-B14F-4D97-AF65-F5344CB8AC3E}">
        <p14:creationId xmlns:p14="http://schemas.microsoft.com/office/powerpoint/2010/main" val="2701506104"/>
      </p:ext>
    </p:extLst>
  </p:cSld>
  <p:clrMapOvr>
    <a:masterClrMapping/>
  </p:clrMapOvr>
  <p:transition>
    <p:wedg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Question 7</a:t>
            </a:r>
            <a:endParaRPr lang="en-US" b="1" dirty="0">
              <a:solidFill>
                <a:srgbClr val="0070C0"/>
              </a:solidFill>
            </a:endParaRPr>
          </a:p>
        </p:txBody>
      </p:sp>
      <p:sp>
        <p:nvSpPr>
          <p:cNvPr id="3" name="Content Placeholder 2"/>
          <p:cNvSpPr>
            <a:spLocks noGrp="1"/>
          </p:cNvSpPr>
          <p:nvPr>
            <p:ph idx="1"/>
          </p:nvPr>
        </p:nvSpPr>
        <p:spPr>
          <a:xfrm>
            <a:off x="0" y="1447800"/>
            <a:ext cx="9144000" cy="1066799"/>
          </a:xfrm>
        </p:spPr>
        <p:txBody>
          <a:bodyPr>
            <a:normAutofit/>
          </a:bodyPr>
          <a:lstStyle/>
          <a:p>
            <a:pPr algn="ctr">
              <a:buNone/>
            </a:pPr>
            <a:r>
              <a:rPr lang="en-US" sz="2800" dirty="0" smtClean="0"/>
              <a:t>Who valued voting rights and fought for the adoption of the 15</a:t>
            </a:r>
            <a:r>
              <a:rPr lang="en-US" sz="2800" baseline="30000" dirty="0" smtClean="0"/>
              <a:t>th</a:t>
            </a:r>
            <a:r>
              <a:rPr lang="en-US" sz="2800" dirty="0" smtClean="0"/>
              <a:t> constitutional amendment?</a:t>
            </a:r>
          </a:p>
        </p:txBody>
      </p:sp>
      <p:pic>
        <p:nvPicPr>
          <p:cNvPr id="5124" name="Picture 4">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4256551"/>
            <a:ext cx="1004597" cy="1001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53000" y="4267200"/>
            <a:ext cx="1217323"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a:hlinkClick r:id="rId2" action="ppaction://hlinksldjump"/>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43200" y="4256551"/>
            <a:ext cx="904875" cy="1091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a:hlinkClick r:id="rId2"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4217947"/>
            <a:ext cx="1130469" cy="1130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hlinkClick r:id="rId2" action="ppaction://hlinksldjump"/>
          </p:cNvPr>
          <p:cNvSpPr txBox="1"/>
          <p:nvPr/>
        </p:nvSpPr>
        <p:spPr>
          <a:xfrm>
            <a:off x="0" y="5482447"/>
            <a:ext cx="2133600" cy="369332"/>
          </a:xfrm>
          <a:prstGeom prst="rect">
            <a:avLst/>
          </a:prstGeom>
          <a:noFill/>
        </p:spPr>
        <p:txBody>
          <a:bodyPr wrap="square" rtlCol="0">
            <a:spAutoFit/>
          </a:bodyPr>
          <a:lstStyle/>
          <a:p>
            <a:pPr algn="ctr"/>
            <a:r>
              <a:rPr lang="en-US" dirty="0" smtClean="0"/>
              <a:t>Abraham Lincoln</a:t>
            </a:r>
            <a:endParaRPr lang="en-US" dirty="0"/>
          </a:p>
        </p:txBody>
      </p:sp>
      <p:sp>
        <p:nvSpPr>
          <p:cNvPr id="16" name="TextBox 15">
            <a:hlinkClick r:id="rId2" action="ppaction://hlinksldjump"/>
          </p:cNvPr>
          <p:cNvSpPr txBox="1"/>
          <p:nvPr/>
        </p:nvSpPr>
        <p:spPr>
          <a:xfrm>
            <a:off x="2209800" y="5482448"/>
            <a:ext cx="1828800" cy="369332"/>
          </a:xfrm>
          <a:prstGeom prst="rect">
            <a:avLst/>
          </a:prstGeom>
          <a:noFill/>
        </p:spPr>
        <p:txBody>
          <a:bodyPr wrap="square" rtlCol="0">
            <a:spAutoFit/>
          </a:bodyPr>
          <a:lstStyle/>
          <a:p>
            <a:pPr algn="ctr"/>
            <a:r>
              <a:rPr lang="en-US" dirty="0" smtClean="0"/>
              <a:t>Robert E. Lee</a:t>
            </a:r>
            <a:endParaRPr lang="en-US" dirty="0"/>
          </a:p>
        </p:txBody>
      </p:sp>
      <p:sp>
        <p:nvSpPr>
          <p:cNvPr id="17" name="TextBox 16">
            <a:hlinkClick r:id="rId2" action="ppaction://hlinksldjump"/>
          </p:cNvPr>
          <p:cNvSpPr txBox="1"/>
          <p:nvPr/>
        </p:nvSpPr>
        <p:spPr>
          <a:xfrm>
            <a:off x="7010401" y="5482450"/>
            <a:ext cx="2133599" cy="369332"/>
          </a:xfrm>
          <a:prstGeom prst="rect">
            <a:avLst/>
          </a:prstGeom>
          <a:noFill/>
        </p:spPr>
        <p:txBody>
          <a:bodyPr wrap="square" rtlCol="0">
            <a:spAutoFit/>
          </a:bodyPr>
          <a:lstStyle/>
          <a:p>
            <a:pPr algn="ctr"/>
            <a:r>
              <a:rPr lang="en-US" dirty="0" smtClean="0"/>
              <a:t>Radical Republicans</a:t>
            </a:r>
            <a:endParaRPr lang="en-US" dirty="0"/>
          </a:p>
        </p:txBody>
      </p:sp>
      <p:sp>
        <p:nvSpPr>
          <p:cNvPr id="18" name="TextBox 17">
            <a:hlinkClick r:id="rId4" action="ppaction://hlinksldjump"/>
          </p:cNvPr>
          <p:cNvSpPr txBox="1"/>
          <p:nvPr/>
        </p:nvSpPr>
        <p:spPr>
          <a:xfrm>
            <a:off x="4495800" y="5482449"/>
            <a:ext cx="2133600" cy="369332"/>
          </a:xfrm>
          <a:prstGeom prst="rect">
            <a:avLst/>
          </a:prstGeom>
          <a:noFill/>
        </p:spPr>
        <p:txBody>
          <a:bodyPr wrap="square" rtlCol="0">
            <a:spAutoFit/>
          </a:bodyPr>
          <a:lstStyle/>
          <a:p>
            <a:pPr algn="ctr"/>
            <a:r>
              <a:rPr lang="en-US" dirty="0" smtClean="0"/>
              <a:t>Frederick Douglass</a:t>
            </a:r>
            <a:endParaRPr lang="en-US" dirty="0"/>
          </a:p>
        </p:txBody>
      </p:sp>
    </p:spTree>
    <p:extLst>
      <p:ext uri="{BB962C8B-B14F-4D97-AF65-F5344CB8AC3E}">
        <p14:creationId xmlns:p14="http://schemas.microsoft.com/office/powerpoint/2010/main" val="34971518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Autofit/>
          </a:bodyPr>
          <a:lstStyle/>
          <a:p>
            <a:r>
              <a:rPr lang="en-US" sz="4800" b="1" dirty="0" smtClean="0">
                <a:solidFill>
                  <a:srgbClr val="FF0000"/>
                </a:solidFill>
              </a:rPr>
              <a:t>CORRECT!</a:t>
            </a:r>
            <a:br>
              <a:rPr lang="en-US" sz="4800" b="1" dirty="0" smtClean="0">
                <a:solidFill>
                  <a:srgbClr val="FF0000"/>
                </a:solidFill>
              </a:rPr>
            </a:br>
            <a:endParaRPr lang="en-US" sz="4800" b="1" dirty="0">
              <a:solidFill>
                <a:srgbClr val="FF0000"/>
              </a:solidFill>
            </a:endParaRPr>
          </a:p>
        </p:txBody>
      </p:sp>
      <p:sp>
        <p:nvSpPr>
          <p:cNvPr id="3" name="Content Placeholder 2"/>
          <p:cNvSpPr>
            <a:spLocks noGrp="1"/>
          </p:cNvSpPr>
          <p:nvPr>
            <p:ph idx="1"/>
          </p:nvPr>
        </p:nvSpPr>
        <p:spPr>
          <a:xfrm>
            <a:off x="457200" y="1219200"/>
            <a:ext cx="8229600" cy="5257800"/>
          </a:xfrm>
        </p:spPr>
        <p:txBody>
          <a:bodyPr>
            <a:normAutofit fontScale="92500" lnSpcReduction="10000"/>
          </a:bodyPr>
          <a:lstStyle/>
          <a:p>
            <a:pPr>
              <a:buNone/>
            </a:pPr>
            <a:r>
              <a:rPr lang="en-US" dirty="0" smtClean="0"/>
              <a:t>	It was Douglass who </a:t>
            </a:r>
            <a:r>
              <a:rPr lang="en-US" dirty="0"/>
              <a:t>valued voting rights and fought for the adoption of the 15</a:t>
            </a:r>
            <a:r>
              <a:rPr lang="en-US" baseline="30000" dirty="0"/>
              <a:t>th</a:t>
            </a:r>
            <a:r>
              <a:rPr lang="en-US" dirty="0"/>
              <a:t> constitutional </a:t>
            </a:r>
            <a:r>
              <a:rPr lang="en-US" dirty="0" smtClean="0"/>
              <a:t>amendment.</a:t>
            </a:r>
            <a:endParaRPr lang="en-US" dirty="0"/>
          </a:p>
          <a:p>
            <a:pPr>
              <a:buNone/>
            </a:pPr>
            <a:r>
              <a:rPr lang="en-US" dirty="0" smtClean="0"/>
              <a:t>   </a:t>
            </a:r>
          </a:p>
          <a:p>
            <a:pPr>
              <a:buNone/>
            </a:pPr>
            <a:r>
              <a:rPr lang="en-US" dirty="0" smtClean="0"/>
              <a:t>	During </a:t>
            </a:r>
            <a:r>
              <a:rPr lang="en-US" dirty="0"/>
              <a:t>the </a:t>
            </a:r>
            <a:r>
              <a:rPr lang="en-US" dirty="0" smtClean="0"/>
              <a:t>Reconstruction Douglass </a:t>
            </a:r>
            <a:r>
              <a:rPr lang="en-US" dirty="0"/>
              <a:t>was a leader in supporting passage of the Fifteenth Amendment in 1870, which extended voting rights to African American males, and the efforts of Congress to ensure protection of the rights of </a:t>
            </a:r>
            <a:r>
              <a:rPr lang="en-US" dirty="0" smtClean="0"/>
              <a:t>these freedmen.</a:t>
            </a:r>
          </a:p>
          <a:p>
            <a:pPr>
              <a:buNone/>
            </a:pPr>
            <a:endParaRPr lang="en-US" dirty="0" smtClean="0"/>
          </a:p>
          <a:p>
            <a:pPr>
              <a:buNone/>
            </a:pPr>
            <a:r>
              <a:rPr lang="en-US" sz="1300" dirty="0" smtClean="0"/>
              <a:t>Read more: </a:t>
            </a:r>
            <a:r>
              <a:rPr lang="en-US" sz="1300" dirty="0">
                <a:hlinkClick r:id="rId2"/>
              </a:rPr>
              <a:t>http://</a:t>
            </a:r>
            <a:r>
              <a:rPr lang="en-US" sz="1300" dirty="0" smtClean="0">
                <a:hlinkClick r:id="rId2"/>
              </a:rPr>
              <a:t>www.encyclopedia.com/article-1G2-3441200034/douglass-frederick.html</a:t>
            </a:r>
            <a:r>
              <a:rPr lang="en-US" sz="1300" dirty="0" smtClean="0"/>
              <a:t> </a:t>
            </a:r>
            <a:r>
              <a:rPr lang="en-US" sz="2200" dirty="0">
                <a:hlinkClick r:id="rId3" action="ppaction://hlinksldjump"/>
              </a:rPr>
              <a:t>GO TO QUESTION </a:t>
            </a:r>
            <a:r>
              <a:rPr lang="en-US" sz="2200" dirty="0" smtClean="0">
                <a:hlinkClick r:id="rId3" action="ppaction://hlinksldjump"/>
              </a:rPr>
              <a:t>8</a:t>
            </a:r>
            <a:endParaRPr lang="en-US" sz="2200" dirty="0"/>
          </a:p>
          <a:p>
            <a:pPr>
              <a:buNone/>
            </a:pPr>
            <a:endParaRPr lang="en-US" dirty="0"/>
          </a:p>
          <a:p>
            <a:pPr>
              <a:buNone/>
            </a:pPr>
            <a:endParaRPr lang="en-US" dirty="0"/>
          </a:p>
        </p:txBody>
      </p:sp>
    </p:spTree>
    <p:extLst>
      <p:ext uri="{BB962C8B-B14F-4D97-AF65-F5344CB8AC3E}">
        <p14:creationId xmlns:p14="http://schemas.microsoft.com/office/powerpoint/2010/main" val="2701506104"/>
      </p:ext>
    </p:extLst>
  </p:cSld>
  <p:clrMapOvr>
    <a:masterClrMapping/>
  </p:clrMapOvr>
  <p:transition>
    <p:wedg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Question 8</a:t>
            </a:r>
            <a:endParaRPr lang="en-US" b="1" dirty="0">
              <a:solidFill>
                <a:srgbClr val="0070C0"/>
              </a:solidFill>
            </a:endParaRPr>
          </a:p>
        </p:txBody>
      </p:sp>
      <p:sp>
        <p:nvSpPr>
          <p:cNvPr id="3" name="Content Placeholder 2"/>
          <p:cNvSpPr>
            <a:spLocks noGrp="1"/>
          </p:cNvSpPr>
          <p:nvPr>
            <p:ph idx="1"/>
          </p:nvPr>
        </p:nvSpPr>
        <p:spPr>
          <a:xfrm>
            <a:off x="0" y="1447800"/>
            <a:ext cx="9144000" cy="2057400"/>
          </a:xfrm>
        </p:spPr>
        <p:txBody>
          <a:bodyPr>
            <a:normAutofit/>
          </a:bodyPr>
          <a:lstStyle/>
          <a:p>
            <a:pPr algn="ctr">
              <a:buNone/>
            </a:pPr>
            <a:r>
              <a:rPr lang="en-US" sz="2800" dirty="0" smtClean="0"/>
              <a:t>The idea behind this man/group was that emancipation and preserving the Union not only liberated the African-Americans, but Whites as well</a:t>
            </a:r>
          </a:p>
        </p:txBody>
      </p:sp>
      <p:pic>
        <p:nvPicPr>
          <p:cNvPr id="5124" name="Picture 4">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4256551"/>
            <a:ext cx="1004597" cy="1001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53000" y="4267200"/>
            <a:ext cx="1217323"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a:hlinkClick r:id="rId4" action="ppaction://hlinksldjump"/>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43200" y="4256551"/>
            <a:ext cx="904875" cy="1091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a:hlinkClick r:id="rId4"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4217947"/>
            <a:ext cx="1130469" cy="1130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hlinkClick r:id="rId2" action="ppaction://hlinksldjump"/>
          </p:cNvPr>
          <p:cNvSpPr txBox="1"/>
          <p:nvPr/>
        </p:nvSpPr>
        <p:spPr>
          <a:xfrm>
            <a:off x="0" y="5482447"/>
            <a:ext cx="2133600" cy="369332"/>
          </a:xfrm>
          <a:prstGeom prst="rect">
            <a:avLst/>
          </a:prstGeom>
          <a:noFill/>
        </p:spPr>
        <p:txBody>
          <a:bodyPr wrap="square" rtlCol="0">
            <a:spAutoFit/>
          </a:bodyPr>
          <a:lstStyle/>
          <a:p>
            <a:pPr algn="ctr"/>
            <a:r>
              <a:rPr lang="en-US" dirty="0" smtClean="0"/>
              <a:t>Abraham Lincoln</a:t>
            </a:r>
            <a:endParaRPr lang="en-US" dirty="0"/>
          </a:p>
        </p:txBody>
      </p:sp>
      <p:sp>
        <p:nvSpPr>
          <p:cNvPr id="16" name="TextBox 15">
            <a:hlinkClick r:id="rId4" action="ppaction://hlinksldjump"/>
          </p:cNvPr>
          <p:cNvSpPr txBox="1"/>
          <p:nvPr/>
        </p:nvSpPr>
        <p:spPr>
          <a:xfrm>
            <a:off x="2209800" y="5482448"/>
            <a:ext cx="1828800" cy="369332"/>
          </a:xfrm>
          <a:prstGeom prst="rect">
            <a:avLst/>
          </a:prstGeom>
          <a:noFill/>
        </p:spPr>
        <p:txBody>
          <a:bodyPr wrap="square" rtlCol="0">
            <a:spAutoFit/>
          </a:bodyPr>
          <a:lstStyle/>
          <a:p>
            <a:pPr algn="ctr"/>
            <a:r>
              <a:rPr lang="en-US" dirty="0" smtClean="0"/>
              <a:t>Robert E. Lee</a:t>
            </a:r>
            <a:endParaRPr lang="en-US" dirty="0"/>
          </a:p>
        </p:txBody>
      </p:sp>
      <p:sp>
        <p:nvSpPr>
          <p:cNvPr id="17" name="TextBox 16">
            <a:hlinkClick r:id="rId4" action="ppaction://hlinksldjump"/>
          </p:cNvPr>
          <p:cNvSpPr txBox="1"/>
          <p:nvPr/>
        </p:nvSpPr>
        <p:spPr>
          <a:xfrm>
            <a:off x="7010401" y="5482450"/>
            <a:ext cx="2133599" cy="369332"/>
          </a:xfrm>
          <a:prstGeom prst="rect">
            <a:avLst/>
          </a:prstGeom>
          <a:noFill/>
        </p:spPr>
        <p:txBody>
          <a:bodyPr wrap="square" rtlCol="0">
            <a:spAutoFit/>
          </a:bodyPr>
          <a:lstStyle/>
          <a:p>
            <a:pPr algn="ctr"/>
            <a:r>
              <a:rPr lang="en-US" dirty="0" smtClean="0"/>
              <a:t>Radical Republicans</a:t>
            </a:r>
            <a:endParaRPr lang="en-US" dirty="0"/>
          </a:p>
        </p:txBody>
      </p:sp>
      <p:sp>
        <p:nvSpPr>
          <p:cNvPr id="18" name="TextBox 17">
            <a:hlinkClick r:id="rId4" action="ppaction://hlinksldjump"/>
          </p:cNvPr>
          <p:cNvSpPr txBox="1"/>
          <p:nvPr/>
        </p:nvSpPr>
        <p:spPr>
          <a:xfrm>
            <a:off x="4495800" y="5482449"/>
            <a:ext cx="2133600" cy="369332"/>
          </a:xfrm>
          <a:prstGeom prst="rect">
            <a:avLst/>
          </a:prstGeom>
          <a:noFill/>
        </p:spPr>
        <p:txBody>
          <a:bodyPr wrap="square" rtlCol="0">
            <a:spAutoFit/>
          </a:bodyPr>
          <a:lstStyle/>
          <a:p>
            <a:pPr algn="ctr"/>
            <a:r>
              <a:rPr lang="en-US" dirty="0" smtClean="0"/>
              <a:t>Frederick Douglass</a:t>
            </a:r>
            <a:endParaRPr lang="en-US" dirty="0"/>
          </a:p>
        </p:txBody>
      </p:sp>
    </p:spTree>
    <p:extLst>
      <p:ext uri="{BB962C8B-B14F-4D97-AF65-F5344CB8AC3E}">
        <p14:creationId xmlns:p14="http://schemas.microsoft.com/office/powerpoint/2010/main" val="34971518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Autofit/>
          </a:bodyPr>
          <a:lstStyle/>
          <a:p>
            <a:r>
              <a:rPr lang="en-US" sz="4800" b="1" dirty="0" smtClean="0">
                <a:solidFill>
                  <a:srgbClr val="FF0000"/>
                </a:solidFill>
              </a:rPr>
              <a:t>CORRECT!</a:t>
            </a:r>
            <a:br>
              <a:rPr lang="en-US" sz="4800" b="1" dirty="0" smtClean="0">
                <a:solidFill>
                  <a:srgbClr val="FF0000"/>
                </a:solidFill>
              </a:rPr>
            </a:br>
            <a:endParaRPr lang="en-US" sz="4800" b="1" dirty="0">
              <a:solidFill>
                <a:srgbClr val="FF0000"/>
              </a:solidFill>
            </a:endParaRPr>
          </a:p>
        </p:txBody>
      </p:sp>
      <p:sp>
        <p:nvSpPr>
          <p:cNvPr id="3" name="Content Placeholder 2"/>
          <p:cNvSpPr>
            <a:spLocks noGrp="1"/>
          </p:cNvSpPr>
          <p:nvPr>
            <p:ph idx="1"/>
          </p:nvPr>
        </p:nvSpPr>
        <p:spPr>
          <a:xfrm>
            <a:off x="304800" y="1295400"/>
            <a:ext cx="8610600" cy="5334000"/>
          </a:xfrm>
        </p:spPr>
        <p:txBody>
          <a:bodyPr>
            <a:normAutofit fontScale="70000" lnSpcReduction="20000"/>
          </a:bodyPr>
          <a:lstStyle/>
          <a:p>
            <a:pPr>
              <a:buNone/>
            </a:pPr>
            <a:r>
              <a:rPr lang="en-US" sz="3400" dirty="0" smtClean="0"/>
              <a:t>	It was Lincoln who’s </a:t>
            </a:r>
            <a:r>
              <a:rPr lang="en-US" sz="3400" dirty="0"/>
              <a:t>idea </a:t>
            </a:r>
            <a:r>
              <a:rPr lang="en-US" sz="3400" dirty="0" smtClean="0"/>
              <a:t>was </a:t>
            </a:r>
            <a:r>
              <a:rPr lang="en-US" sz="3400" dirty="0"/>
              <a:t>that emancipation and preserving the Union not only liberated the African-Americans, but Whites as well</a:t>
            </a:r>
          </a:p>
          <a:p>
            <a:pPr>
              <a:buNone/>
            </a:pPr>
            <a:r>
              <a:rPr lang="en-US" sz="3400" dirty="0" smtClean="0"/>
              <a:t>     </a:t>
            </a:r>
          </a:p>
          <a:p>
            <a:pPr>
              <a:buNone/>
            </a:pPr>
            <a:r>
              <a:rPr lang="en-US" sz="3400" dirty="0" smtClean="0"/>
              <a:t>	Nowhere </a:t>
            </a:r>
            <a:r>
              <a:rPr lang="en-US" sz="3400" dirty="0"/>
              <a:t>would this new life be more beneficial than in the </a:t>
            </a:r>
            <a:r>
              <a:rPr lang="en-US" sz="3400" dirty="0" smtClean="0"/>
              <a:t>war-ravaged South</a:t>
            </a:r>
            <a:r>
              <a:rPr lang="en-US" sz="3400" dirty="0"/>
              <a:t>. There, Lincoln knew, more than in the rest of the country, the interests of blacks and whites were intertwined, and he had come to nurture a faith that the two races would learn to cooperate. Emancipation, Lincoln believed, did not merely liberate the blacks but also the whites. It made the American dream also a southern dream, </a:t>
            </a:r>
            <a:r>
              <a:rPr lang="en-US" sz="3400" dirty="0" smtClean="0"/>
              <a:t>resulting in prosperity </a:t>
            </a:r>
            <a:r>
              <a:rPr lang="en-US" sz="3400" dirty="0"/>
              <a:t>for all. In the midst of the hatreds of war, he took pleasure, in private, in creating a "word painting of what the South would be when the war was over, slavery destroyed, and she had an opportunity to develop her resources</a:t>
            </a:r>
            <a:r>
              <a:rPr lang="en-US" sz="3400" dirty="0" smtClean="0"/>
              <a:t>."</a:t>
            </a:r>
            <a:r>
              <a:rPr lang="en-US" dirty="0"/>
              <a:t/>
            </a:r>
            <a:br>
              <a:rPr lang="en-US" dirty="0"/>
            </a:br>
            <a:r>
              <a:rPr lang="en-US" dirty="0"/>
              <a:t/>
            </a:r>
            <a:br>
              <a:rPr lang="en-US" dirty="0"/>
            </a:br>
            <a:r>
              <a:rPr lang="en-US" sz="1600" dirty="0"/>
              <a:t>Read more: </a:t>
            </a:r>
            <a:r>
              <a:rPr lang="en-US" sz="1600" dirty="0">
                <a:hlinkClick r:id="rId3"/>
              </a:rPr>
              <a:t>Plans for reconstruction - Abraham Lincoln - war, second</a:t>
            </a:r>
            <a:r>
              <a:rPr lang="en-US" sz="1600" dirty="0"/>
              <a:t> </a:t>
            </a:r>
            <a:r>
              <a:rPr lang="en-US" sz="1600" dirty="0">
                <a:hlinkClick r:id="rId3"/>
              </a:rPr>
              <a:t>http://</a:t>
            </a:r>
            <a:r>
              <a:rPr lang="en-US" sz="1600" dirty="0" smtClean="0">
                <a:hlinkClick r:id="rId3"/>
              </a:rPr>
              <a:t>www.presidentprofiles.com/Washington-Johnson/Abraham-Lincoln-Plans-for-reconstruction.html#ixzz1Q3h7JJgq</a:t>
            </a:r>
            <a:r>
              <a:rPr lang="en-US" sz="1600" dirty="0" smtClean="0"/>
              <a:t>      </a:t>
            </a:r>
            <a:r>
              <a:rPr lang="en-US" sz="3400" dirty="0" smtClean="0">
                <a:solidFill>
                  <a:srgbClr val="FF0000"/>
                </a:solidFill>
                <a:hlinkClick r:id="rId4" action="ppaction://hlinksldjump"/>
              </a:rPr>
              <a:t>END QUIZ</a:t>
            </a:r>
            <a:endParaRPr lang="en-US" sz="3400" dirty="0">
              <a:solidFill>
                <a:srgbClr val="FF0000"/>
              </a:solidFill>
            </a:endParaRPr>
          </a:p>
        </p:txBody>
      </p:sp>
    </p:spTree>
    <p:extLst>
      <p:ext uri="{BB962C8B-B14F-4D97-AF65-F5344CB8AC3E}">
        <p14:creationId xmlns:p14="http://schemas.microsoft.com/office/powerpoint/2010/main" val="2043204622"/>
      </p:ext>
    </p:extLst>
  </p:cSld>
  <p:clrMapOvr>
    <a:masterClrMapping/>
  </p:clrMapOvr>
  <p:transition>
    <p:wedg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that you can know who is who…</a:t>
            </a:r>
            <a:endParaRPr lang="en-US" dirty="0"/>
          </a:p>
        </p:txBody>
      </p:sp>
      <p:sp>
        <p:nvSpPr>
          <p:cNvPr id="3" name="Content Placeholder 2"/>
          <p:cNvSpPr>
            <a:spLocks noGrp="1"/>
          </p:cNvSpPr>
          <p:nvPr>
            <p:ph idx="1"/>
          </p:nvPr>
        </p:nvSpPr>
        <p:spPr>
          <a:xfrm>
            <a:off x="0" y="1447800"/>
            <a:ext cx="9144000" cy="1066799"/>
          </a:xfrm>
        </p:spPr>
        <p:txBody>
          <a:bodyPr>
            <a:normAutofit/>
          </a:bodyPr>
          <a:lstStyle/>
          <a:p>
            <a:pPr algn="ctr">
              <a:buNone/>
            </a:pPr>
            <a:r>
              <a:rPr lang="en-US" sz="2800" dirty="0" smtClean="0"/>
              <a:t>Follow these Links to explore some famous people</a:t>
            </a:r>
            <a:r>
              <a:rPr lang="en-US" sz="2800" dirty="0"/>
              <a:t> </a:t>
            </a:r>
            <a:r>
              <a:rPr lang="en-US" sz="2800" dirty="0" smtClean="0"/>
              <a:t>and their vision on the Reconstruction!</a:t>
            </a:r>
          </a:p>
        </p:txBody>
      </p:sp>
      <p:sp>
        <p:nvSpPr>
          <p:cNvPr id="7" name="TextBox 6">
            <a:hlinkClick r:id="rId2" action="ppaction://hlinksldjump"/>
          </p:cNvPr>
          <p:cNvSpPr txBox="1"/>
          <p:nvPr/>
        </p:nvSpPr>
        <p:spPr>
          <a:xfrm>
            <a:off x="0" y="6477000"/>
            <a:ext cx="6934200" cy="307777"/>
          </a:xfrm>
          <a:prstGeom prst="rect">
            <a:avLst/>
          </a:prstGeom>
          <a:solidFill>
            <a:schemeClr val="bg1"/>
          </a:solidFill>
          <a:ln>
            <a:solidFill>
              <a:schemeClr val="bg1"/>
            </a:solidFill>
          </a:ln>
        </p:spPr>
        <p:txBody>
          <a:bodyPr wrap="square" rtlCol="0">
            <a:spAutoFit/>
          </a:bodyPr>
          <a:lstStyle/>
          <a:p>
            <a:r>
              <a:rPr lang="en-US" sz="1400" dirty="0" smtClean="0"/>
              <a:t>Once you are done reading, select “back” to go to the beginning of the quiz! </a:t>
            </a:r>
            <a:r>
              <a:rPr lang="en-US" sz="1400" b="1" dirty="0" smtClean="0">
                <a:solidFill>
                  <a:srgbClr val="0070C0"/>
                </a:solidFill>
              </a:rPr>
              <a:t>Back to menu</a:t>
            </a:r>
            <a:endParaRPr lang="en-US" sz="1400" b="1" dirty="0">
              <a:solidFill>
                <a:srgbClr val="0070C0"/>
              </a:solidFill>
            </a:endParaRPr>
          </a:p>
        </p:txBody>
      </p:sp>
      <p:sp>
        <p:nvSpPr>
          <p:cNvPr id="9" name="TextBox 8">
            <a:hlinkClick r:id="rId3"/>
          </p:cNvPr>
          <p:cNvSpPr txBox="1"/>
          <p:nvPr/>
        </p:nvSpPr>
        <p:spPr>
          <a:xfrm>
            <a:off x="152400" y="5257800"/>
            <a:ext cx="1905000" cy="1015663"/>
          </a:xfrm>
          <a:prstGeom prst="rect">
            <a:avLst/>
          </a:prstGeom>
          <a:solidFill>
            <a:srgbClr val="0070C0"/>
          </a:solidFill>
          <a:ln>
            <a:noFill/>
          </a:ln>
        </p:spPr>
        <p:txBody>
          <a:bodyPr wrap="square" rtlCol="0">
            <a:spAutoFit/>
          </a:bodyPr>
          <a:lstStyle/>
          <a:p>
            <a:pPr algn="ctr"/>
            <a:r>
              <a:rPr lang="en-US" dirty="0" smtClean="0"/>
              <a:t>Find out what was Lee’s Vision </a:t>
            </a:r>
            <a:r>
              <a:rPr lang="en-US" sz="2400" dirty="0" smtClean="0">
                <a:hlinkClick r:id="rId4"/>
              </a:rPr>
              <a:t>HERE</a:t>
            </a:r>
            <a:endParaRPr lang="en-US" sz="2400" dirty="0"/>
          </a:p>
        </p:txBody>
      </p:sp>
      <p:pic>
        <p:nvPicPr>
          <p:cNvPr id="5123"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00400" y="3631150"/>
            <a:ext cx="2590800" cy="19430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TextBox 10">
            <a:hlinkClick r:id="rId3"/>
          </p:cNvPr>
          <p:cNvSpPr txBox="1"/>
          <p:nvPr/>
        </p:nvSpPr>
        <p:spPr>
          <a:xfrm>
            <a:off x="152400" y="2732552"/>
            <a:ext cx="1905000" cy="1015663"/>
          </a:xfrm>
          <a:prstGeom prst="rect">
            <a:avLst/>
          </a:prstGeom>
          <a:solidFill>
            <a:srgbClr val="FF0000"/>
          </a:solidFill>
          <a:ln>
            <a:noFill/>
          </a:ln>
        </p:spPr>
        <p:txBody>
          <a:bodyPr wrap="square" rtlCol="0">
            <a:spAutoFit/>
          </a:bodyPr>
          <a:lstStyle/>
          <a:p>
            <a:pPr algn="ctr"/>
            <a:r>
              <a:rPr lang="en-US" dirty="0" smtClean="0"/>
              <a:t>Find out what was Lincoln’s Vision</a:t>
            </a:r>
          </a:p>
          <a:p>
            <a:pPr algn="ctr"/>
            <a:r>
              <a:rPr lang="en-US" dirty="0" smtClean="0"/>
              <a:t>       </a:t>
            </a:r>
            <a:r>
              <a:rPr lang="en-US" sz="2400" dirty="0" smtClean="0">
                <a:hlinkClick r:id="rId6"/>
              </a:rPr>
              <a:t>HERE</a:t>
            </a:r>
            <a:endParaRPr lang="en-US" sz="2400" dirty="0"/>
          </a:p>
        </p:txBody>
      </p:sp>
      <p:sp>
        <p:nvSpPr>
          <p:cNvPr id="12" name="TextBox 11">
            <a:hlinkClick r:id="rId3"/>
          </p:cNvPr>
          <p:cNvSpPr txBox="1"/>
          <p:nvPr/>
        </p:nvSpPr>
        <p:spPr>
          <a:xfrm>
            <a:off x="7086600" y="5181600"/>
            <a:ext cx="1905000" cy="1138773"/>
          </a:xfrm>
          <a:prstGeom prst="rect">
            <a:avLst/>
          </a:prstGeom>
          <a:solidFill>
            <a:srgbClr val="FF0000"/>
          </a:solidFill>
          <a:ln>
            <a:noFill/>
          </a:ln>
        </p:spPr>
        <p:txBody>
          <a:bodyPr wrap="square" rtlCol="0">
            <a:spAutoFit/>
          </a:bodyPr>
          <a:lstStyle/>
          <a:p>
            <a:pPr algn="ctr"/>
            <a:r>
              <a:rPr lang="en-US" sz="1600" dirty="0" smtClean="0"/>
              <a:t>Find out what the Radical Republican’s Vision was</a:t>
            </a:r>
          </a:p>
          <a:p>
            <a:pPr algn="ctr"/>
            <a:r>
              <a:rPr lang="en-US" sz="2000" dirty="0" smtClean="0">
                <a:hlinkClick r:id="rId7"/>
              </a:rPr>
              <a:t>HERE</a:t>
            </a:r>
            <a:endParaRPr lang="en-US" sz="2000" dirty="0"/>
          </a:p>
        </p:txBody>
      </p:sp>
      <p:sp>
        <p:nvSpPr>
          <p:cNvPr id="13" name="TextBox 12">
            <a:hlinkClick r:id="rId3"/>
          </p:cNvPr>
          <p:cNvSpPr txBox="1"/>
          <p:nvPr/>
        </p:nvSpPr>
        <p:spPr>
          <a:xfrm>
            <a:off x="7086600" y="2743200"/>
            <a:ext cx="1905000" cy="1015663"/>
          </a:xfrm>
          <a:prstGeom prst="rect">
            <a:avLst/>
          </a:prstGeom>
          <a:solidFill>
            <a:srgbClr val="0070C0"/>
          </a:solidFill>
          <a:ln>
            <a:noFill/>
          </a:ln>
        </p:spPr>
        <p:txBody>
          <a:bodyPr wrap="square" rtlCol="0">
            <a:spAutoFit/>
          </a:bodyPr>
          <a:lstStyle/>
          <a:p>
            <a:pPr algn="ctr"/>
            <a:r>
              <a:rPr lang="en-US" dirty="0" smtClean="0"/>
              <a:t>Find out what was Douglass’ Vision</a:t>
            </a:r>
          </a:p>
          <a:p>
            <a:pPr algn="ctr"/>
            <a:r>
              <a:rPr lang="en-US" dirty="0" smtClean="0"/>
              <a:t>       </a:t>
            </a:r>
            <a:r>
              <a:rPr lang="en-US" sz="2400" dirty="0" smtClean="0">
                <a:hlinkClick r:id="rId8"/>
              </a:rPr>
              <a:t>HERE</a:t>
            </a:r>
            <a:endParaRPr lang="en-US" sz="2400" dirty="0"/>
          </a:p>
        </p:txBody>
      </p:sp>
      <p:pic>
        <p:nvPicPr>
          <p:cNvPr id="5124" name="Picture 4"/>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2066925" y="2732552"/>
            <a:ext cx="1004597" cy="1001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869276" y="2743201"/>
            <a:ext cx="1217323"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066925" y="5257800"/>
            <a:ext cx="904875" cy="1091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5956130" y="5181600"/>
            <a:ext cx="1130469" cy="1130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TextBox 3"/>
          <p:cNvSpPr txBox="1"/>
          <p:nvPr/>
        </p:nvSpPr>
        <p:spPr>
          <a:xfrm>
            <a:off x="3200400" y="3505200"/>
            <a:ext cx="2590800" cy="2123658"/>
          </a:xfrm>
          <a:prstGeom prst="rect">
            <a:avLst/>
          </a:prstGeom>
          <a:noFill/>
        </p:spPr>
        <p:txBody>
          <a:bodyPr wrap="square" rtlCol="0">
            <a:spAutoFit/>
          </a:bodyPr>
          <a:lstStyle/>
          <a:p>
            <a:pPr algn="ctr"/>
            <a:r>
              <a:rPr lang="en-US" sz="4400" b="1" dirty="0" smtClean="0">
                <a:solidFill>
                  <a:schemeClr val="bg1"/>
                </a:solidFill>
              </a:rPr>
              <a:t>Reuniting</a:t>
            </a:r>
          </a:p>
          <a:p>
            <a:pPr algn="ctr"/>
            <a:r>
              <a:rPr lang="en-US" sz="4400" b="1" dirty="0" smtClean="0">
                <a:solidFill>
                  <a:schemeClr val="bg1"/>
                </a:solidFill>
              </a:rPr>
              <a:t>The</a:t>
            </a:r>
          </a:p>
          <a:p>
            <a:pPr algn="ctr"/>
            <a:r>
              <a:rPr lang="en-US" sz="4400" b="1" dirty="0" smtClean="0">
                <a:solidFill>
                  <a:schemeClr val="bg1"/>
                </a:solidFill>
              </a:rPr>
              <a:t>Nation</a:t>
            </a:r>
            <a:endParaRPr lang="en-US" sz="4400" b="1" dirty="0">
              <a:solidFill>
                <a:schemeClr val="bg1"/>
              </a:solidFill>
            </a:endParaRP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afterEffect">
                                  <p:stCondLst>
                                    <p:cond delay="1000"/>
                                  </p:stCondLst>
                                  <p:childTnLst>
                                    <p:set>
                                      <p:cBhvr>
                                        <p:cTn id="6" dur="1" fill="hold">
                                          <p:stCondLst>
                                            <p:cond delay="0"/>
                                          </p:stCondLst>
                                        </p:cTn>
                                        <p:tgtEl>
                                          <p:spTgt spid="5123"/>
                                        </p:tgtEl>
                                        <p:attrNameLst>
                                          <p:attrName>style.visibility</p:attrName>
                                        </p:attrNameLst>
                                      </p:cBhvr>
                                      <p:to>
                                        <p:strVal val="visible"/>
                                      </p:to>
                                    </p:set>
                                    <p:anim calcmode="lin" valueType="num">
                                      <p:cBhvr>
                                        <p:cTn id="7" dur="3000" fill="hold"/>
                                        <p:tgtEl>
                                          <p:spTgt spid="5123"/>
                                        </p:tgtEl>
                                        <p:attrNameLst>
                                          <p:attrName>ppt_w</p:attrName>
                                        </p:attrNameLst>
                                      </p:cBhvr>
                                      <p:tavLst>
                                        <p:tav tm="0">
                                          <p:val>
                                            <p:fltVal val="0"/>
                                          </p:val>
                                        </p:tav>
                                        <p:tav tm="100000">
                                          <p:val>
                                            <p:strVal val="#ppt_w"/>
                                          </p:val>
                                        </p:tav>
                                      </p:tavLst>
                                    </p:anim>
                                    <p:anim calcmode="lin" valueType="num">
                                      <p:cBhvr>
                                        <p:cTn id="8" dur="3000" fill="hold"/>
                                        <p:tgtEl>
                                          <p:spTgt spid="5123"/>
                                        </p:tgtEl>
                                        <p:attrNameLst>
                                          <p:attrName>ppt_h</p:attrName>
                                        </p:attrNameLst>
                                      </p:cBhvr>
                                      <p:tavLst>
                                        <p:tav tm="0">
                                          <p:val>
                                            <p:fltVal val="0"/>
                                          </p:val>
                                        </p:tav>
                                        <p:tav tm="100000">
                                          <p:val>
                                            <p:strVal val="#ppt_h"/>
                                          </p:val>
                                        </p:tav>
                                      </p:tavLst>
                                    </p:anim>
                                    <p:animEffect transition="in" filter="fade">
                                      <p:cBhvr>
                                        <p:cTn id="9" dur="3000"/>
                                        <p:tgtEl>
                                          <p:spTgt spid="51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extLst>
              <a:ext uri="{BEBA8EAE-BF5A-486C-A8C5-ECC9F3942E4B}">
                <a14:imgProps xmlns:a14="http://schemas.microsoft.com/office/drawing/2010/main">
                  <a14:imgLayer r:embed="rId3">
                    <a14:imgEffect>
                      <a14:saturation sat="400000"/>
                    </a14:imgEffect>
                    <a14:imgEffect>
                      <a14:brightnessContrast bright="-54000"/>
                    </a14:imgEffect>
                  </a14:imgLayer>
                </a14:imgProps>
              </a:ext>
              <a:ext uri="{28A0092B-C50C-407E-A947-70E740481C1C}">
                <a14:useLocalDpi xmlns:a14="http://schemas.microsoft.com/office/drawing/2010/main" val="0"/>
              </a:ext>
            </a:extLst>
          </a:blip>
          <a:srcRect/>
          <a:stretch>
            <a:fillRect/>
          </a:stretch>
        </p:blipFill>
        <p:spPr bwMode="auto">
          <a:xfrm>
            <a:off x="0" y="838200"/>
            <a:ext cx="9169121" cy="5562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le 1"/>
          <p:cNvSpPr>
            <a:spLocks noGrp="1"/>
          </p:cNvSpPr>
          <p:nvPr>
            <p:ph type="title"/>
          </p:nvPr>
        </p:nvSpPr>
        <p:spPr>
          <a:xfrm>
            <a:off x="457200" y="-76200"/>
            <a:ext cx="8229600" cy="1143000"/>
          </a:xfrm>
        </p:spPr>
        <p:txBody>
          <a:bodyPr/>
          <a:lstStyle/>
          <a:p>
            <a:r>
              <a:rPr lang="en-US" dirty="0" smtClean="0">
                <a:solidFill>
                  <a:srgbClr val="0070C0"/>
                </a:solidFill>
              </a:rPr>
              <a:t>Menu</a:t>
            </a:r>
            <a:endParaRPr lang="en-US" dirty="0">
              <a:solidFill>
                <a:srgbClr val="0070C0"/>
              </a:solidFill>
            </a:endParaRPr>
          </a:p>
        </p:txBody>
      </p:sp>
      <p:sp>
        <p:nvSpPr>
          <p:cNvPr id="4" name="TextBox 3">
            <a:hlinkClick r:id="rId4" action="ppaction://hlinksldjump"/>
          </p:cNvPr>
          <p:cNvSpPr txBox="1"/>
          <p:nvPr/>
        </p:nvSpPr>
        <p:spPr>
          <a:xfrm>
            <a:off x="-28263" y="1143000"/>
            <a:ext cx="8305800" cy="584775"/>
          </a:xfrm>
          <a:prstGeom prst="rect">
            <a:avLst/>
          </a:prstGeom>
          <a:noFill/>
        </p:spPr>
        <p:txBody>
          <a:bodyPr wrap="square" rtlCol="0">
            <a:spAutoFit/>
          </a:bodyPr>
          <a:lstStyle/>
          <a:p>
            <a:r>
              <a:rPr lang="en-US" sz="3200" dirty="0" smtClean="0"/>
              <a:t>Why is it </a:t>
            </a:r>
            <a:r>
              <a:rPr lang="en-US" sz="3200" i="1" dirty="0" smtClean="0"/>
              <a:t>important</a:t>
            </a:r>
            <a:r>
              <a:rPr lang="en-US" sz="3200" dirty="0" smtClean="0"/>
              <a:t> to know </a:t>
            </a:r>
            <a:r>
              <a:rPr lang="en-US" sz="3200" b="1" dirty="0" smtClean="0"/>
              <a:t>perspectives</a:t>
            </a:r>
            <a:r>
              <a:rPr lang="en-US" sz="3200" dirty="0" smtClean="0"/>
              <a:t>?</a:t>
            </a:r>
            <a:endParaRPr lang="en-US" sz="3200" dirty="0"/>
          </a:p>
        </p:txBody>
      </p:sp>
      <p:sp>
        <p:nvSpPr>
          <p:cNvPr id="5" name="TextBox 4">
            <a:hlinkClick r:id="rId4" action="ppaction://hlinksldjump"/>
          </p:cNvPr>
          <p:cNvSpPr txBox="1"/>
          <p:nvPr/>
        </p:nvSpPr>
        <p:spPr>
          <a:xfrm>
            <a:off x="76200" y="4567535"/>
            <a:ext cx="9144000" cy="461665"/>
          </a:xfrm>
          <a:prstGeom prst="rect">
            <a:avLst/>
          </a:prstGeom>
          <a:noFill/>
        </p:spPr>
        <p:txBody>
          <a:bodyPr wrap="square" rtlCol="0">
            <a:spAutoFit/>
          </a:bodyPr>
          <a:lstStyle/>
          <a:p>
            <a:pPr algn="r"/>
            <a:r>
              <a:rPr lang="en-US" sz="2400" i="1" dirty="0" smtClean="0"/>
              <a:t>THEN</a:t>
            </a:r>
            <a:r>
              <a:rPr lang="en-US" sz="2400" dirty="0" smtClean="0"/>
              <a:t>: Take a quiz at the end to see what you’ve discovered!</a:t>
            </a:r>
            <a:endParaRPr lang="en-US" sz="2400" dirty="0"/>
          </a:p>
        </p:txBody>
      </p:sp>
      <p:sp>
        <p:nvSpPr>
          <p:cNvPr id="6" name="TextBox 5">
            <a:hlinkClick r:id="rId5" action="ppaction://hlinksldjump"/>
          </p:cNvPr>
          <p:cNvSpPr txBox="1"/>
          <p:nvPr/>
        </p:nvSpPr>
        <p:spPr>
          <a:xfrm>
            <a:off x="0" y="2362200"/>
            <a:ext cx="9144000" cy="1138773"/>
          </a:xfrm>
          <a:prstGeom prst="rect">
            <a:avLst/>
          </a:prstGeom>
          <a:noFill/>
        </p:spPr>
        <p:txBody>
          <a:bodyPr wrap="square" rtlCol="0">
            <a:spAutoFit/>
          </a:bodyPr>
          <a:lstStyle/>
          <a:p>
            <a:pPr algn="ctr"/>
            <a:r>
              <a:rPr lang="en-US" sz="2400" b="1" u="sng" dirty="0" smtClean="0"/>
              <a:t>FIRST</a:t>
            </a:r>
            <a:r>
              <a:rPr lang="en-US" sz="2400" dirty="0" smtClean="0"/>
              <a:t>: to learn about the four groups/people and their visions </a:t>
            </a:r>
          </a:p>
          <a:p>
            <a:pPr algn="ctr"/>
            <a:r>
              <a:rPr lang="en-US" sz="2400" dirty="0" smtClean="0"/>
              <a:t>about the Reconstruction, </a:t>
            </a:r>
            <a:r>
              <a:rPr lang="en-US" sz="2400" b="1" u="sng" dirty="0" smtClean="0">
                <a:solidFill>
                  <a:srgbClr val="0070C0"/>
                </a:solidFill>
              </a:rPr>
              <a:t>CLICK HERE</a:t>
            </a:r>
            <a:r>
              <a:rPr lang="en-US" sz="2400" dirty="0" smtClean="0"/>
              <a:t>! </a:t>
            </a:r>
          </a:p>
          <a:p>
            <a:pPr algn="ctr"/>
            <a:r>
              <a:rPr lang="en-US" i="1" dirty="0" smtClean="0"/>
              <a:t>Feel free to take notes on your graphic organizer.</a:t>
            </a:r>
            <a:endParaRPr lang="en-US" i="1" dirty="0"/>
          </a:p>
        </p:txBody>
      </p:sp>
      <p:sp>
        <p:nvSpPr>
          <p:cNvPr id="7" name="TextBox 6">
            <a:hlinkClick r:id="rId6" action="ppaction://hlinksldjump"/>
          </p:cNvPr>
          <p:cNvSpPr txBox="1"/>
          <p:nvPr/>
        </p:nvSpPr>
        <p:spPr>
          <a:xfrm>
            <a:off x="81056" y="6400800"/>
            <a:ext cx="3805144" cy="369332"/>
          </a:xfrm>
          <a:prstGeom prst="rect">
            <a:avLst/>
          </a:prstGeom>
          <a:noFill/>
        </p:spPr>
        <p:txBody>
          <a:bodyPr wrap="none" rtlCol="0">
            <a:spAutoFit/>
          </a:bodyPr>
          <a:lstStyle/>
          <a:p>
            <a:r>
              <a:rPr lang="en-US" dirty="0" smtClean="0">
                <a:solidFill>
                  <a:srgbClr val="FF0000"/>
                </a:solidFill>
              </a:rPr>
              <a:t>To access references used </a:t>
            </a:r>
            <a:r>
              <a:rPr lang="en-US" b="1" dirty="0" smtClean="0">
                <a:solidFill>
                  <a:srgbClr val="FF0000"/>
                </a:solidFill>
              </a:rPr>
              <a:t>CLICK HERE</a:t>
            </a:r>
            <a:r>
              <a:rPr lang="en-US" dirty="0" smtClean="0">
                <a:solidFill>
                  <a:srgbClr val="FF0000"/>
                </a:solidFill>
              </a:rPr>
              <a:t>!</a:t>
            </a:r>
            <a:endParaRPr lang="en-US" dirty="0">
              <a:solidFill>
                <a:srgbClr val="FF0000"/>
              </a:solidFill>
            </a:endParaRPr>
          </a:p>
        </p:txBody>
      </p:sp>
      <p:sp>
        <p:nvSpPr>
          <p:cNvPr id="3" name="TextBox 2"/>
          <p:cNvSpPr txBox="1"/>
          <p:nvPr/>
        </p:nvSpPr>
        <p:spPr>
          <a:xfrm>
            <a:off x="5067300" y="4979313"/>
            <a:ext cx="4152900" cy="369332"/>
          </a:xfrm>
          <a:prstGeom prst="rect">
            <a:avLst/>
          </a:prstGeom>
          <a:noFill/>
        </p:spPr>
        <p:txBody>
          <a:bodyPr wrap="square" rtlCol="0">
            <a:spAutoFit/>
          </a:bodyPr>
          <a:lstStyle/>
          <a:p>
            <a:r>
              <a:rPr lang="en-US" b="1" i="1" dirty="0" smtClean="0">
                <a:solidFill>
                  <a:srgbClr val="0070C0"/>
                </a:solidFill>
                <a:hlinkClick r:id="rId4" action="ppaction://hlinksldjump"/>
              </a:rPr>
              <a:t>Access the quiz by clicking HERE!</a:t>
            </a:r>
            <a:endParaRPr lang="en-US" b="1" i="1" dirty="0">
              <a:solidFill>
                <a:srgbClr val="0070C0"/>
              </a:solidFill>
            </a:endParaRPr>
          </a:p>
        </p:txBody>
      </p:sp>
    </p:spTree>
  </p:cSld>
  <p:clrMapOvr>
    <a:masterClrMapping/>
  </p:clrMapOvr>
  <p:transition advClick="0"/>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grpId="0" nodeType="afterEffect">
                                  <p:stCondLst>
                                    <p:cond delay="20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par>
                          <p:cTn id="12" fill="hold">
                            <p:stCondLst>
                              <p:cond delay="3000"/>
                            </p:stCondLst>
                            <p:childTnLst>
                              <p:par>
                                <p:cTn id="13" presetID="10" presetClass="entr" presetSubtype="0" fill="hold" grpId="0" nodeType="afterEffect">
                                  <p:stCondLst>
                                    <p:cond delay="200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par>
                                <p:cTn id="16" presetID="10" presetClass="entr" presetSubtype="0" fill="hold" grpId="0" nodeType="withEffect">
                                  <p:stCondLst>
                                    <p:cond delay="2000"/>
                                  </p:stCondLst>
                                  <p:childTnLst>
                                    <p:set>
                                      <p:cBhvr>
                                        <p:cTn id="17" dur="1" fill="hold">
                                          <p:stCondLst>
                                            <p:cond delay="0"/>
                                          </p:stCondLst>
                                        </p:cTn>
                                        <p:tgtEl>
                                          <p:spTgt spid="3"/>
                                        </p:tgtEl>
                                        <p:attrNameLst>
                                          <p:attrName>style.visibility</p:attrName>
                                        </p:attrNameLst>
                                      </p:cBhvr>
                                      <p:to>
                                        <p:strVal val="visible"/>
                                      </p:to>
                                    </p:set>
                                    <p:animEffect transition="in" filter="fade">
                                      <p:cBhvr>
                                        <p:cTn id="18"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457200" y="1219200"/>
            <a:ext cx="8229600" cy="5232400"/>
          </a:xfrm>
        </p:spPr>
        <p:txBody>
          <a:bodyPr>
            <a:normAutofit/>
          </a:bodyPr>
          <a:lstStyle/>
          <a:p>
            <a:pPr marL="0" indent="0" algn="ctr">
              <a:buNone/>
            </a:pPr>
            <a:r>
              <a:rPr lang="en-US" sz="1500" b="1" dirty="0" smtClean="0"/>
              <a:t>IMAGES</a:t>
            </a:r>
          </a:p>
          <a:p>
            <a:pPr marL="0" indent="0">
              <a:buNone/>
            </a:pPr>
            <a:r>
              <a:rPr lang="en-US" sz="1200" dirty="0" smtClean="0"/>
              <a:t>Slide 1 </a:t>
            </a:r>
            <a:r>
              <a:rPr lang="en-US" sz="1200" dirty="0" smtClean="0">
                <a:hlinkClick r:id="rId2"/>
              </a:rPr>
              <a:t>http://mrkash.com/activities/civilwar.html</a:t>
            </a:r>
            <a:r>
              <a:rPr lang="en-US" sz="1200" dirty="0" smtClean="0"/>
              <a:t> </a:t>
            </a:r>
          </a:p>
          <a:p>
            <a:pPr marL="0" indent="0">
              <a:buNone/>
            </a:pPr>
            <a:r>
              <a:rPr lang="en-US" sz="1200" dirty="0" smtClean="0"/>
              <a:t>Slide 2  </a:t>
            </a:r>
            <a:r>
              <a:rPr lang="en-US" sz="1200" dirty="0" smtClean="0">
                <a:hlinkClick r:id="rId3"/>
              </a:rPr>
              <a:t>http://www.myblackhistory.net/reconstruction.htm</a:t>
            </a:r>
            <a:r>
              <a:rPr lang="en-US" sz="1200" dirty="0" smtClean="0"/>
              <a:t> </a:t>
            </a:r>
          </a:p>
          <a:p>
            <a:pPr marL="0" indent="0">
              <a:buNone/>
            </a:pPr>
            <a:r>
              <a:rPr lang="en-US" sz="1200" dirty="0" smtClean="0"/>
              <a:t>Puzzle Piece	</a:t>
            </a:r>
            <a:r>
              <a:rPr lang="en-US" sz="1200" dirty="0" smtClean="0">
                <a:hlinkClick r:id="rId4"/>
              </a:rPr>
              <a:t>http://www.123rf.com/photo_9160504_rendered-concept-last-puzzle-piece.html</a:t>
            </a:r>
            <a:r>
              <a:rPr lang="en-US" sz="1200" dirty="0" smtClean="0"/>
              <a:t> </a:t>
            </a:r>
          </a:p>
          <a:p>
            <a:pPr marL="0" indent="0">
              <a:buNone/>
            </a:pPr>
            <a:r>
              <a:rPr lang="en-US" sz="1200" dirty="0" smtClean="0"/>
              <a:t>Lincoln</a:t>
            </a:r>
            <a:r>
              <a:rPr lang="en-US" sz="1200" dirty="0"/>
              <a:t>	</a:t>
            </a:r>
            <a:r>
              <a:rPr lang="en-US" sz="1200" dirty="0" smtClean="0">
                <a:hlinkClick r:id="rId5"/>
              </a:rPr>
              <a:t>http://www.independent.co.uk/news/presidents/abraham-lincoln-1391123.html</a:t>
            </a:r>
            <a:r>
              <a:rPr lang="en-US" sz="1200" dirty="0" smtClean="0"/>
              <a:t> </a:t>
            </a:r>
          </a:p>
          <a:p>
            <a:pPr marL="0" indent="0">
              <a:buNone/>
            </a:pPr>
            <a:r>
              <a:rPr lang="en-US" sz="1200" dirty="0" smtClean="0"/>
              <a:t>Douglass</a:t>
            </a:r>
            <a:r>
              <a:rPr lang="en-US" sz="1200" dirty="0"/>
              <a:t>	</a:t>
            </a:r>
            <a:r>
              <a:rPr lang="en-US" sz="1200" dirty="0" smtClean="0">
                <a:hlinkClick r:id="rId6"/>
              </a:rPr>
              <a:t>http://declaringamerica.com/douglass-what-to-the-slave-is-the-fourth-of-july-1852/</a:t>
            </a:r>
            <a:r>
              <a:rPr lang="en-US" sz="1200" dirty="0" smtClean="0"/>
              <a:t> </a:t>
            </a:r>
          </a:p>
          <a:p>
            <a:pPr marL="0" indent="0">
              <a:buNone/>
            </a:pPr>
            <a:r>
              <a:rPr lang="en-US" sz="1200" dirty="0" smtClean="0"/>
              <a:t>Lee</a:t>
            </a:r>
            <a:r>
              <a:rPr lang="en-US" sz="1200" dirty="0"/>
              <a:t>	</a:t>
            </a:r>
            <a:r>
              <a:rPr lang="en-US" sz="1200" dirty="0" smtClean="0">
                <a:hlinkClick r:id="rId7"/>
              </a:rPr>
              <a:t>http://richmondthenandnow.com/Newspaper-Articles/Robert-E-Lee-Book.html</a:t>
            </a:r>
            <a:endParaRPr lang="en-US" sz="1200" dirty="0" smtClean="0"/>
          </a:p>
          <a:p>
            <a:pPr marL="0" indent="0">
              <a:buNone/>
            </a:pPr>
            <a:r>
              <a:rPr lang="en-US" sz="1200" dirty="0" smtClean="0"/>
              <a:t>Grant</a:t>
            </a:r>
            <a:r>
              <a:rPr lang="en-US" sz="1200" dirty="0"/>
              <a:t>	</a:t>
            </a:r>
            <a:r>
              <a:rPr lang="en-US" sz="1200" dirty="0" smtClean="0">
                <a:hlinkClick r:id="rId8"/>
              </a:rPr>
              <a:t>http://www.americaslibrary.gov/jb/nation/jb_nation_grant_1.html</a:t>
            </a:r>
            <a:r>
              <a:rPr lang="en-US" sz="1200" dirty="0" smtClean="0"/>
              <a:t> </a:t>
            </a:r>
          </a:p>
          <a:p>
            <a:pPr marL="0" indent="0">
              <a:buNone/>
            </a:pPr>
            <a:endParaRPr lang="en-US" sz="1200" dirty="0"/>
          </a:p>
          <a:p>
            <a:pPr marL="0" indent="0" algn="ctr">
              <a:buNone/>
            </a:pPr>
            <a:r>
              <a:rPr lang="en-US" sz="1500" b="1" dirty="0" smtClean="0"/>
              <a:t>WRITTEN INFORMATION</a:t>
            </a:r>
          </a:p>
          <a:p>
            <a:pPr marL="0" indent="0">
              <a:buNone/>
            </a:pPr>
            <a:r>
              <a:rPr lang="en-US" sz="1200" dirty="0" smtClean="0"/>
              <a:t>Lincoln 	</a:t>
            </a:r>
            <a:r>
              <a:rPr lang="en-US" sz="1200" dirty="0" smtClean="0">
                <a:hlinkClick r:id="rId9"/>
              </a:rPr>
              <a:t>http://www.presidentprofiles.com/Washington-Johnson/Abraham-Lincoln-Plans-for-reconstruction.html</a:t>
            </a:r>
            <a:r>
              <a:rPr lang="en-US" sz="1200" dirty="0" smtClean="0"/>
              <a:t> </a:t>
            </a:r>
          </a:p>
          <a:p>
            <a:pPr marL="0" indent="0">
              <a:buNone/>
            </a:pPr>
            <a:r>
              <a:rPr lang="en-US" sz="1200" dirty="0" smtClean="0"/>
              <a:t>Lee      	</a:t>
            </a:r>
            <a:r>
              <a:rPr lang="en-US" sz="1200" dirty="0" smtClean="0">
                <a:hlinkClick r:id="rId10"/>
              </a:rPr>
              <a:t>http://www.biographyshelf.com/robert_e_lee_biography.html</a:t>
            </a:r>
            <a:r>
              <a:rPr lang="en-US" sz="1200" dirty="0" smtClean="0"/>
              <a:t> </a:t>
            </a:r>
          </a:p>
          <a:p>
            <a:pPr marL="0" indent="0">
              <a:buNone/>
            </a:pPr>
            <a:r>
              <a:rPr lang="en-US" sz="1200" dirty="0" smtClean="0"/>
              <a:t>Douglass	</a:t>
            </a:r>
            <a:r>
              <a:rPr lang="en-US" sz="1200" dirty="0">
                <a:hlinkClick r:id="rId11"/>
              </a:rPr>
              <a:t>http://</a:t>
            </a:r>
            <a:r>
              <a:rPr lang="en-US" sz="1200" dirty="0" smtClean="0">
                <a:hlinkClick r:id="rId11"/>
              </a:rPr>
              <a:t>www.pbs.org/wgbh/aia/part4/4p1539.html</a:t>
            </a:r>
            <a:endParaRPr lang="en-US" sz="1200" dirty="0" smtClean="0"/>
          </a:p>
          <a:p>
            <a:pPr marL="0" indent="0">
              <a:buNone/>
            </a:pPr>
            <a:r>
              <a:rPr lang="en-US" sz="1200" dirty="0" smtClean="0"/>
              <a:t>Radical Republicans</a:t>
            </a:r>
            <a:r>
              <a:rPr lang="en-US" sz="1200" dirty="0"/>
              <a:t>	</a:t>
            </a:r>
            <a:r>
              <a:rPr lang="en-US" sz="1200" dirty="0">
                <a:hlinkClick r:id="rId12"/>
              </a:rPr>
              <a:t>http://</a:t>
            </a:r>
            <a:r>
              <a:rPr lang="en-US" sz="1200" dirty="0" smtClean="0">
                <a:hlinkClick r:id="rId12"/>
              </a:rPr>
              <a:t>countrystudies.us/united-states/history-68.htm</a:t>
            </a:r>
            <a:r>
              <a:rPr lang="en-US" sz="1200" dirty="0" smtClean="0"/>
              <a:t> </a:t>
            </a:r>
            <a:endParaRPr lang="en-US" sz="1400" dirty="0" smtClean="0"/>
          </a:p>
          <a:p>
            <a:pPr marL="0" indent="0">
              <a:buNone/>
            </a:pPr>
            <a:r>
              <a:rPr lang="en-US" sz="1400" dirty="0"/>
              <a:t>		</a:t>
            </a:r>
            <a:endParaRPr lang="en-US" sz="1400" dirty="0" smtClean="0"/>
          </a:p>
          <a:p>
            <a:endParaRPr lang="en-US" sz="1400" dirty="0" smtClean="0"/>
          </a:p>
          <a:p>
            <a:endParaRPr lang="en-US" sz="1400" dirty="0" smtClean="0"/>
          </a:p>
          <a:p>
            <a:pPr>
              <a:buNone/>
            </a:pPr>
            <a:r>
              <a:rPr lang="en-US" dirty="0" smtClean="0"/>
              <a:t/>
            </a:r>
            <a:br>
              <a:rPr lang="en-US" dirty="0" smtClean="0"/>
            </a:br>
            <a:endParaRPr lang="en-US" dirty="0"/>
          </a:p>
        </p:txBody>
      </p:sp>
      <p:sp>
        <p:nvSpPr>
          <p:cNvPr id="4" name="TextBox 3">
            <a:hlinkClick r:id="rId13" action="ppaction://hlinksldjump"/>
          </p:cNvPr>
          <p:cNvSpPr txBox="1"/>
          <p:nvPr/>
        </p:nvSpPr>
        <p:spPr>
          <a:xfrm>
            <a:off x="0" y="6451600"/>
            <a:ext cx="1600200" cy="381000"/>
          </a:xfrm>
          <a:prstGeom prst="rect">
            <a:avLst/>
          </a:prstGeom>
          <a:solidFill>
            <a:schemeClr val="bg1"/>
          </a:solidFill>
          <a:ln>
            <a:solidFill>
              <a:schemeClr val="bg1"/>
            </a:solidFill>
          </a:ln>
        </p:spPr>
        <p:txBody>
          <a:bodyPr wrap="square" rtlCol="0">
            <a:spAutoFit/>
          </a:bodyPr>
          <a:lstStyle/>
          <a:p>
            <a:r>
              <a:rPr lang="en-US" dirty="0" smtClean="0"/>
              <a:t>Back to menu</a:t>
            </a:r>
            <a:endParaRPr lang="en-US" dirty="0"/>
          </a:p>
        </p:txBody>
      </p:sp>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33400"/>
            <a:ext cx="9144000" cy="838200"/>
          </a:xfrm>
        </p:spPr>
        <p:txBody>
          <a:bodyPr>
            <a:normAutofit/>
          </a:bodyPr>
          <a:lstStyle/>
          <a:p>
            <a:pPr algn="ctr">
              <a:buNone/>
            </a:pPr>
            <a:r>
              <a:rPr lang="en-US" sz="4400" dirty="0" smtClean="0">
                <a:solidFill>
                  <a:srgbClr val="FF0000"/>
                </a:solidFill>
              </a:rPr>
              <a:t>Oops! Let’s Try that again!</a:t>
            </a:r>
            <a:endParaRPr lang="en-US" sz="4400" dirty="0">
              <a:solidFill>
                <a:srgbClr val="FF0000"/>
              </a:solidFill>
            </a:endParaRPr>
          </a:p>
        </p:txBody>
      </p:sp>
      <p:sp>
        <p:nvSpPr>
          <p:cNvPr id="4" name="TextBox 3">
            <a:hlinkClick r:id="rId2" action="ppaction://hlinksldjump"/>
          </p:cNvPr>
          <p:cNvSpPr txBox="1"/>
          <p:nvPr/>
        </p:nvSpPr>
        <p:spPr>
          <a:xfrm>
            <a:off x="5029200" y="1752600"/>
            <a:ext cx="1947969" cy="369332"/>
          </a:xfrm>
          <a:prstGeom prst="rect">
            <a:avLst/>
          </a:prstGeom>
          <a:noFill/>
        </p:spPr>
        <p:txBody>
          <a:bodyPr wrap="none" rtlCol="0">
            <a:spAutoFit/>
          </a:bodyPr>
          <a:lstStyle/>
          <a:p>
            <a:r>
              <a:rPr lang="en-US" dirty="0" smtClean="0"/>
              <a:t>Back to Question </a:t>
            </a:r>
            <a:r>
              <a:rPr lang="en-US" dirty="0"/>
              <a:t>2</a:t>
            </a:r>
          </a:p>
        </p:txBody>
      </p:sp>
      <p:sp>
        <p:nvSpPr>
          <p:cNvPr id="5" name="TextBox 4">
            <a:hlinkClick r:id="rId3" action="ppaction://hlinksldjump"/>
          </p:cNvPr>
          <p:cNvSpPr txBox="1"/>
          <p:nvPr/>
        </p:nvSpPr>
        <p:spPr>
          <a:xfrm>
            <a:off x="1054538" y="4355489"/>
            <a:ext cx="1947969" cy="369332"/>
          </a:xfrm>
          <a:prstGeom prst="rect">
            <a:avLst/>
          </a:prstGeom>
          <a:noFill/>
        </p:spPr>
        <p:txBody>
          <a:bodyPr wrap="none" rtlCol="0">
            <a:spAutoFit/>
          </a:bodyPr>
          <a:lstStyle/>
          <a:p>
            <a:r>
              <a:rPr lang="en-US" dirty="0" smtClean="0"/>
              <a:t>Back to Question 7</a:t>
            </a:r>
            <a:endParaRPr lang="en-US" dirty="0"/>
          </a:p>
        </p:txBody>
      </p:sp>
      <p:sp>
        <p:nvSpPr>
          <p:cNvPr id="7" name="TextBox 6">
            <a:hlinkClick r:id="rId4" action="ppaction://hlinksldjump"/>
          </p:cNvPr>
          <p:cNvSpPr txBox="1"/>
          <p:nvPr/>
        </p:nvSpPr>
        <p:spPr>
          <a:xfrm>
            <a:off x="5029197" y="4311134"/>
            <a:ext cx="1947969" cy="369332"/>
          </a:xfrm>
          <a:prstGeom prst="rect">
            <a:avLst/>
          </a:prstGeom>
          <a:noFill/>
        </p:spPr>
        <p:txBody>
          <a:bodyPr wrap="none" rtlCol="0">
            <a:spAutoFit/>
          </a:bodyPr>
          <a:lstStyle/>
          <a:p>
            <a:r>
              <a:rPr lang="en-US" dirty="0" smtClean="0"/>
              <a:t>Back to Question 8</a:t>
            </a:r>
            <a:endParaRPr lang="en-US" dirty="0"/>
          </a:p>
        </p:txBody>
      </p:sp>
      <p:sp>
        <p:nvSpPr>
          <p:cNvPr id="8" name="TextBox 7">
            <a:hlinkClick r:id="rId5"/>
          </p:cNvPr>
          <p:cNvSpPr txBox="1"/>
          <p:nvPr/>
        </p:nvSpPr>
        <p:spPr>
          <a:xfrm>
            <a:off x="1295400" y="6019800"/>
            <a:ext cx="6505051" cy="369332"/>
          </a:xfrm>
          <a:prstGeom prst="rect">
            <a:avLst/>
          </a:prstGeom>
          <a:noFill/>
        </p:spPr>
        <p:txBody>
          <a:bodyPr wrap="none" rtlCol="0">
            <a:spAutoFit/>
          </a:bodyPr>
          <a:lstStyle/>
          <a:p>
            <a:r>
              <a:rPr lang="en-US" dirty="0" smtClean="0">
                <a:hlinkClick r:id="rId6" action="ppaction://hlinksldjump"/>
              </a:rPr>
              <a:t>Click Here to revisit the information you may need to be successful!</a:t>
            </a:r>
            <a:endParaRPr lang="en-US" dirty="0"/>
          </a:p>
        </p:txBody>
      </p:sp>
      <p:sp>
        <p:nvSpPr>
          <p:cNvPr id="9" name="TextBox 8">
            <a:hlinkClick r:id="rId7" action="ppaction://hlinksldjump"/>
          </p:cNvPr>
          <p:cNvSpPr txBox="1"/>
          <p:nvPr/>
        </p:nvSpPr>
        <p:spPr>
          <a:xfrm>
            <a:off x="1007214" y="1752600"/>
            <a:ext cx="1947969" cy="369332"/>
          </a:xfrm>
          <a:prstGeom prst="rect">
            <a:avLst/>
          </a:prstGeom>
          <a:noFill/>
        </p:spPr>
        <p:txBody>
          <a:bodyPr wrap="none" rtlCol="0">
            <a:spAutoFit/>
          </a:bodyPr>
          <a:lstStyle/>
          <a:p>
            <a:r>
              <a:rPr lang="en-US" dirty="0" smtClean="0"/>
              <a:t>Back to Question 1</a:t>
            </a:r>
            <a:endParaRPr lang="en-US" dirty="0"/>
          </a:p>
        </p:txBody>
      </p:sp>
      <p:sp>
        <p:nvSpPr>
          <p:cNvPr id="10" name="TextBox 9">
            <a:hlinkClick r:id="rId8" action="ppaction://hlinksldjump"/>
          </p:cNvPr>
          <p:cNvSpPr txBox="1"/>
          <p:nvPr/>
        </p:nvSpPr>
        <p:spPr>
          <a:xfrm>
            <a:off x="990600" y="2590800"/>
            <a:ext cx="1947969" cy="369332"/>
          </a:xfrm>
          <a:prstGeom prst="rect">
            <a:avLst/>
          </a:prstGeom>
          <a:noFill/>
        </p:spPr>
        <p:txBody>
          <a:bodyPr wrap="none" rtlCol="0">
            <a:spAutoFit/>
          </a:bodyPr>
          <a:lstStyle/>
          <a:p>
            <a:r>
              <a:rPr lang="en-US" dirty="0" smtClean="0"/>
              <a:t>Back to Question </a:t>
            </a:r>
            <a:r>
              <a:rPr lang="en-US" dirty="0"/>
              <a:t>3</a:t>
            </a:r>
          </a:p>
        </p:txBody>
      </p:sp>
      <p:sp>
        <p:nvSpPr>
          <p:cNvPr id="11" name="TextBox 10">
            <a:hlinkClick r:id="rId9" action="ppaction://hlinksldjump"/>
          </p:cNvPr>
          <p:cNvSpPr txBox="1"/>
          <p:nvPr/>
        </p:nvSpPr>
        <p:spPr>
          <a:xfrm>
            <a:off x="5029199" y="2590800"/>
            <a:ext cx="1947969" cy="369332"/>
          </a:xfrm>
          <a:prstGeom prst="rect">
            <a:avLst/>
          </a:prstGeom>
          <a:noFill/>
        </p:spPr>
        <p:txBody>
          <a:bodyPr wrap="none" rtlCol="0">
            <a:spAutoFit/>
          </a:bodyPr>
          <a:lstStyle/>
          <a:p>
            <a:r>
              <a:rPr lang="en-US" dirty="0" smtClean="0"/>
              <a:t>Back to Question 4</a:t>
            </a:r>
            <a:endParaRPr lang="en-US" dirty="0"/>
          </a:p>
        </p:txBody>
      </p:sp>
      <p:sp>
        <p:nvSpPr>
          <p:cNvPr id="12" name="TextBox 11">
            <a:hlinkClick r:id="rId10" action="ppaction://hlinksldjump"/>
          </p:cNvPr>
          <p:cNvSpPr txBox="1"/>
          <p:nvPr/>
        </p:nvSpPr>
        <p:spPr>
          <a:xfrm>
            <a:off x="5029198" y="3429000"/>
            <a:ext cx="1947969" cy="369332"/>
          </a:xfrm>
          <a:prstGeom prst="rect">
            <a:avLst/>
          </a:prstGeom>
          <a:noFill/>
        </p:spPr>
        <p:txBody>
          <a:bodyPr wrap="none" rtlCol="0">
            <a:spAutoFit/>
          </a:bodyPr>
          <a:lstStyle/>
          <a:p>
            <a:r>
              <a:rPr lang="en-US" dirty="0" smtClean="0"/>
              <a:t>Back to Question </a:t>
            </a:r>
            <a:r>
              <a:rPr lang="en-US" dirty="0"/>
              <a:t>6</a:t>
            </a:r>
          </a:p>
        </p:txBody>
      </p:sp>
      <p:sp>
        <p:nvSpPr>
          <p:cNvPr id="13" name="TextBox 12">
            <a:hlinkClick r:id="rId11" action="ppaction://hlinksldjump"/>
          </p:cNvPr>
          <p:cNvSpPr txBox="1"/>
          <p:nvPr/>
        </p:nvSpPr>
        <p:spPr>
          <a:xfrm>
            <a:off x="1023831" y="3429000"/>
            <a:ext cx="1947969" cy="369332"/>
          </a:xfrm>
          <a:prstGeom prst="rect">
            <a:avLst/>
          </a:prstGeom>
          <a:noFill/>
        </p:spPr>
        <p:txBody>
          <a:bodyPr wrap="none" rtlCol="0">
            <a:spAutoFit/>
          </a:bodyPr>
          <a:lstStyle/>
          <a:p>
            <a:r>
              <a:rPr lang="en-US" dirty="0" smtClean="0"/>
              <a:t>Back to Question </a:t>
            </a:r>
            <a:r>
              <a:rPr lang="en-US" dirty="0"/>
              <a:t>5</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Question 1</a:t>
            </a:r>
            <a:endParaRPr lang="en-US" b="1" dirty="0">
              <a:solidFill>
                <a:srgbClr val="0070C0"/>
              </a:solidFill>
            </a:endParaRPr>
          </a:p>
        </p:txBody>
      </p:sp>
      <p:sp>
        <p:nvSpPr>
          <p:cNvPr id="3" name="Content Placeholder 2"/>
          <p:cNvSpPr>
            <a:spLocks noGrp="1"/>
          </p:cNvSpPr>
          <p:nvPr>
            <p:ph idx="1"/>
          </p:nvPr>
        </p:nvSpPr>
        <p:spPr>
          <a:xfrm>
            <a:off x="0" y="1447800"/>
            <a:ext cx="9144000" cy="1066799"/>
          </a:xfrm>
        </p:spPr>
        <p:txBody>
          <a:bodyPr>
            <a:normAutofit/>
          </a:bodyPr>
          <a:lstStyle/>
          <a:p>
            <a:pPr algn="ctr">
              <a:buNone/>
            </a:pPr>
            <a:r>
              <a:rPr lang="en-US" sz="2800" dirty="0" smtClean="0"/>
              <a:t>Who taught at and later became the president of </a:t>
            </a:r>
          </a:p>
          <a:p>
            <a:pPr algn="ctr">
              <a:buNone/>
            </a:pPr>
            <a:r>
              <a:rPr lang="en-US" sz="2800" dirty="0" smtClean="0"/>
              <a:t>Washington College?</a:t>
            </a:r>
          </a:p>
        </p:txBody>
      </p:sp>
      <p:pic>
        <p:nvPicPr>
          <p:cNvPr id="5124" name="Picture 4">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4256551"/>
            <a:ext cx="1004597" cy="1001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a:hlinkClick r:id="rId2" action="ppaction://hlinksldjump"/>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000" y="4267200"/>
            <a:ext cx="1217323"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a:hlinkClick r:id="rId5" action="ppaction://hlinksldjump"/>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43200" y="4256551"/>
            <a:ext cx="904875" cy="1091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a:hlinkClick r:id="rId2"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4217947"/>
            <a:ext cx="1130469" cy="1130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hlinkClick r:id="rId2" action="ppaction://hlinksldjump"/>
          </p:cNvPr>
          <p:cNvSpPr txBox="1"/>
          <p:nvPr/>
        </p:nvSpPr>
        <p:spPr>
          <a:xfrm>
            <a:off x="0" y="5482447"/>
            <a:ext cx="2133600" cy="369332"/>
          </a:xfrm>
          <a:prstGeom prst="rect">
            <a:avLst/>
          </a:prstGeom>
          <a:noFill/>
        </p:spPr>
        <p:txBody>
          <a:bodyPr wrap="square" rtlCol="0">
            <a:spAutoFit/>
          </a:bodyPr>
          <a:lstStyle/>
          <a:p>
            <a:pPr algn="ctr"/>
            <a:r>
              <a:rPr lang="en-US" dirty="0" smtClean="0"/>
              <a:t>Abraham Lincoln</a:t>
            </a:r>
            <a:endParaRPr lang="en-US" dirty="0"/>
          </a:p>
        </p:txBody>
      </p:sp>
      <p:sp>
        <p:nvSpPr>
          <p:cNvPr id="16" name="TextBox 15">
            <a:hlinkClick r:id="rId5" action="ppaction://hlinksldjump"/>
          </p:cNvPr>
          <p:cNvSpPr txBox="1"/>
          <p:nvPr/>
        </p:nvSpPr>
        <p:spPr>
          <a:xfrm>
            <a:off x="2209800" y="5482448"/>
            <a:ext cx="1828800" cy="369332"/>
          </a:xfrm>
          <a:prstGeom prst="rect">
            <a:avLst/>
          </a:prstGeom>
          <a:noFill/>
        </p:spPr>
        <p:txBody>
          <a:bodyPr wrap="square" rtlCol="0">
            <a:spAutoFit/>
          </a:bodyPr>
          <a:lstStyle/>
          <a:p>
            <a:pPr algn="ctr"/>
            <a:r>
              <a:rPr lang="en-US" dirty="0" smtClean="0"/>
              <a:t>Robert E. Lee</a:t>
            </a:r>
            <a:endParaRPr lang="en-US" dirty="0"/>
          </a:p>
        </p:txBody>
      </p:sp>
      <p:sp>
        <p:nvSpPr>
          <p:cNvPr id="17" name="TextBox 16">
            <a:hlinkClick r:id="rId2" action="ppaction://hlinksldjump"/>
          </p:cNvPr>
          <p:cNvSpPr txBox="1"/>
          <p:nvPr/>
        </p:nvSpPr>
        <p:spPr>
          <a:xfrm>
            <a:off x="7010401" y="5482450"/>
            <a:ext cx="2133599" cy="369332"/>
          </a:xfrm>
          <a:prstGeom prst="rect">
            <a:avLst/>
          </a:prstGeom>
          <a:noFill/>
        </p:spPr>
        <p:txBody>
          <a:bodyPr wrap="square" rtlCol="0">
            <a:spAutoFit/>
          </a:bodyPr>
          <a:lstStyle/>
          <a:p>
            <a:pPr algn="ctr"/>
            <a:r>
              <a:rPr lang="en-US" dirty="0" smtClean="0"/>
              <a:t>Radical Republicans</a:t>
            </a:r>
            <a:endParaRPr lang="en-US" dirty="0"/>
          </a:p>
        </p:txBody>
      </p:sp>
      <p:sp>
        <p:nvSpPr>
          <p:cNvPr id="18" name="TextBox 17">
            <a:hlinkClick r:id="rId2" action="ppaction://hlinksldjump"/>
          </p:cNvPr>
          <p:cNvSpPr txBox="1"/>
          <p:nvPr/>
        </p:nvSpPr>
        <p:spPr>
          <a:xfrm>
            <a:off x="4495800" y="5482449"/>
            <a:ext cx="2133600" cy="369332"/>
          </a:xfrm>
          <a:prstGeom prst="rect">
            <a:avLst/>
          </a:prstGeom>
          <a:noFill/>
        </p:spPr>
        <p:txBody>
          <a:bodyPr wrap="square" rtlCol="0">
            <a:spAutoFit/>
          </a:bodyPr>
          <a:lstStyle/>
          <a:p>
            <a:pPr algn="ctr"/>
            <a:r>
              <a:rPr lang="en-US" dirty="0" smtClean="0"/>
              <a:t>Frederick Douglass</a:t>
            </a:r>
            <a:endParaRPr lang="en-US" dirty="0"/>
          </a:p>
        </p:txBody>
      </p:sp>
    </p:spTree>
    <p:extLst>
      <p:ext uri="{BB962C8B-B14F-4D97-AF65-F5344CB8AC3E}">
        <p14:creationId xmlns:p14="http://schemas.microsoft.com/office/powerpoint/2010/main" val="13648780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Autofit/>
          </a:bodyPr>
          <a:lstStyle/>
          <a:p>
            <a:r>
              <a:rPr lang="en-US" sz="4800" b="1" dirty="0" smtClean="0">
                <a:solidFill>
                  <a:srgbClr val="FF0000"/>
                </a:solidFill>
              </a:rPr>
              <a:t>CORRECT!</a:t>
            </a:r>
            <a:br>
              <a:rPr lang="en-US" sz="4800" b="1" dirty="0" smtClean="0">
                <a:solidFill>
                  <a:srgbClr val="FF0000"/>
                </a:solidFill>
              </a:rPr>
            </a:br>
            <a:endParaRPr lang="en-US" sz="4800" b="1" dirty="0">
              <a:solidFill>
                <a:srgbClr val="FF0000"/>
              </a:solidFill>
            </a:endParaRPr>
          </a:p>
        </p:txBody>
      </p:sp>
      <p:sp>
        <p:nvSpPr>
          <p:cNvPr id="3" name="Content Placeholder 2"/>
          <p:cNvSpPr>
            <a:spLocks noGrp="1"/>
          </p:cNvSpPr>
          <p:nvPr>
            <p:ph idx="1"/>
          </p:nvPr>
        </p:nvSpPr>
        <p:spPr/>
        <p:txBody>
          <a:bodyPr>
            <a:normAutofit fontScale="92500" lnSpcReduction="10000"/>
          </a:bodyPr>
          <a:lstStyle/>
          <a:p>
            <a:pPr>
              <a:buNone/>
            </a:pPr>
            <a:r>
              <a:rPr lang="en-US" dirty="0" smtClean="0"/>
              <a:t>    Robert E. Lee </a:t>
            </a:r>
            <a:r>
              <a:rPr lang="en-US" dirty="0"/>
              <a:t>taught at and later became the president of </a:t>
            </a:r>
            <a:r>
              <a:rPr lang="en-US" dirty="0" smtClean="0"/>
              <a:t>Washington College</a:t>
            </a:r>
            <a:endParaRPr lang="en-US" dirty="0"/>
          </a:p>
          <a:p>
            <a:pPr>
              <a:buNone/>
            </a:pPr>
            <a:endParaRPr lang="en-US" dirty="0" smtClean="0"/>
          </a:p>
          <a:p>
            <a:pPr>
              <a:buNone/>
            </a:pPr>
            <a:r>
              <a:rPr lang="en-US" dirty="0" smtClean="0"/>
              <a:t>    After </a:t>
            </a:r>
            <a:r>
              <a:rPr lang="en-US" dirty="0"/>
              <a:t>the northern forces surrounded his army, </a:t>
            </a:r>
            <a:r>
              <a:rPr lang="en-US" dirty="0" smtClean="0"/>
              <a:t>Lee </a:t>
            </a:r>
            <a:r>
              <a:rPr lang="en-US" dirty="0"/>
              <a:t>surrendered and eventually took a position at Washington College, which after his death would change their name to Washington and Lee College in his memory. </a:t>
            </a:r>
            <a:endParaRPr lang="en-US" dirty="0" smtClean="0"/>
          </a:p>
          <a:p>
            <a:pPr>
              <a:buNone/>
            </a:pPr>
            <a:endParaRPr lang="en-US" dirty="0" smtClean="0"/>
          </a:p>
          <a:p>
            <a:pPr algn="r">
              <a:buNone/>
            </a:pPr>
            <a:r>
              <a:rPr lang="en-US" sz="1050" dirty="0"/>
              <a:t>Read more: </a:t>
            </a:r>
            <a:r>
              <a:rPr lang="en-US" sz="1050" dirty="0">
                <a:hlinkClick r:id="rId2"/>
              </a:rPr>
              <a:t>http://www.biographyshelf.com/robert_e_lee_biography.html</a:t>
            </a:r>
            <a:r>
              <a:rPr lang="en-US" sz="1050" dirty="0"/>
              <a:t> </a:t>
            </a:r>
            <a:r>
              <a:rPr lang="en-US" sz="2600" dirty="0" smtClean="0">
                <a:hlinkClick r:id="rId3" action="ppaction://hlinksldjump"/>
              </a:rPr>
              <a:t>GO TO QUESTION 2</a:t>
            </a:r>
            <a:endParaRPr lang="en-US" sz="2600" dirty="0"/>
          </a:p>
        </p:txBody>
      </p:sp>
    </p:spTree>
    <p:extLst>
      <p:ext uri="{BB962C8B-B14F-4D97-AF65-F5344CB8AC3E}">
        <p14:creationId xmlns:p14="http://schemas.microsoft.com/office/powerpoint/2010/main" val="2701506104"/>
      </p:ext>
    </p:extLst>
  </p:cSld>
  <p:clrMapOvr>
    <a:masterClrMapping/>
  </p:clrMapOvr>
  <p:transition>
    <p:wedg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Question 2</a:t>
            </a:r>
            <a:endParaRPr lang="en-US" b="1" dirty="0">
              <a:solidFill>
                <a:srgbClr val="0070C0"/>
              </a:solidFill>
            </a:endParaRPr>
          </a:p>
        </p:txBody>
      </p:sp>
      <p:sp>
        <p:nvSpPr>
          <p:cNvPr id="3" name="Content Placeholder 2"/>
          <p:cNvSpPr>
            <a:spLocks noGrp="1"/>
          </p:cNvSpPr>
          <p:nvPr>
            <p:ph idx="1"/>
          </p:nvPr>
        </p:nvSpPr>
        <p:spPr>
          <a:xfrm>
            <a:off x="0" y="1447800"/>
            <a:ext cx="9144000" cy="1066799"/>
          </a:xfrm>
        </p:spPr>
        <p:txBody>
          <a:bodyPr>
            <a:normAutofit/>
          </a:bodyPr>
          <a:lstStyle/>
          <a:p>
            <a:pPr algn="ctr">
              <a:buNone/>
            </a:pPr>
            <a:r>
              <a:rPr lang="en-US" sz="2800" dirty="0" smtClean="0"/>
              <a:t>Who spoke for human and civil liberties amongst the living – regardless of race or gender?</a:t>
            </a:r>
          </a:p>
        </p:txBody>
      </p:sp>
      <p:pic>
        <p:nvPicPr>
          <p:cNvPr id="5124" name="Picture 4">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4256551"/>
            <a:ext cx="1004597" cy="1001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a:hlinkClick r:id="rId4" action="ppaction://hlinksldjump"/>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4953000" y="4267200"/>
            <a:ext cx="1217323"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a:hlinkClick r:id="rId2" action="ppaction://hlinksldjump"/>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43200" y="4256551"/>
            <a:ext cx="904875" cy="1091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a:hlinkClick r:id="rId2"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4217947"/>
            <a:ext cx="1130469" cy="1130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hlinkClick r:id="rId2" action="ppaction://hlinksldjump"/>
          </p:cNvPr>
          <p:cNvSpPr txBox="1"/>
          <p:nvPr/>
        </p:nvSpPr>
        <p:spPr>
          <a:xfrm>
            <a:off x="0" y="5482447"/>
            <a:ext cx="2133600" cy="369332"/>
          </a:xfrm>
          <a:prstGeom prst="rect">
            <a:avLst/>
          </a:prstGeom>
          <a:noFill/>
        </p:spPr>
        <p:txBody>
          <a:bodyPr wrap="square" rtlCol="0">
            <a:spAutoFit/>
          </a:bodyPr>
          <a:lstStyle/>
          <a:p>
            <a:pPr algn="ctr"/>
            <a:r>
              <a:rPr lang="en-US" dirty="0" smtClean="0"/>
              <a:t>Abraham Lincoln</a:t>
            </a:r>
            <a:endParaRPr lang="en-US" dirty="0"/>
          </a:p>
        </p:txBody>
      </p:sp>
      <p:sp>
        <p:nvSpPr>
          <p:cNvPr id="16" name="TextBox 15">
            <a:hlinkClick r:id="rId2" action="ppaction://hlinksldjump"/>
          </p:cNvPr>
          <p:cNvSpPr txBox="1"/>
          <p:nvPr/>
        </p:nvSpPr>
        <p:spPr>
          <a:xfrm>
            <a:off x="2209800" y="5482448"/>
            <a:ext cx="1828800" cy="369332"/>
          </a:xfrm>
          <a:prstGeom prst="rect">
            <a:avLst/>
          </a:prstGeom>
          <a:noFill/>
        </p:spPr>
        <p:txBody>
          <a:bodyPr wrap="square" rtlCol="0">
            <a:spAutoFit/>
          </a:bodyPr>
          <a:lstStyle/>
          <a:p>
            <a:pPr algn="ctr"/>
            <a:r>
              <a:rPr lang="en-US" dirty="0" smtClean="0"/>
              <a:t>Robert E. Lee</a:t>
            </a:r>
            <a:endParaRPr lang="en-US" dirty="0"/>
          </a:p>
        </p:txBody>
      </p:sp>
      <p:sp>
        <p:nvSpPr>
          <p:cNvPr id="17" name="TextBox 16">
            <a:hlinkClick r:id="rId2" action="ppaction://hlinksldjump"/>
          </p:cNvPr>
          <p:cNvSpPr txBox="1"/>
          <p:nvPr/>
        </p:nvSpPr>
        <p:spPr>
          <a:xfrm>
            <a:off x="7010401" y="5482450"/>
            <a:ext cx="2133599" cy="369332"/>
          </a:xfrm>
          <a:prstGeom prst="rect">
            <a:avLst/>
          </a:prstGeom>
          <a:noFill/>
        </p:spPr>
        <p:txBody>
          <a:bodyPr wrap="square" rtlCol="0">
            <a:spAutoFit/>
          </a:bodyPr>
          <a:lstStyle/>
          <a:p>
            <a:pPr algn="ctr"/>
            <a:r>
              <a:rPr lang="en-US" dirty="0" smtClean="0"/>
              <a:t>Radical Republicans</a:t>
            </a:r>
            <a:endParaRPr lang="en-US" dirty="0"/>
          </a:p>
        </p:txBody>
      </p:sp>
      <p:sp>
        <p:nvSpPr>
          <p:cNvPr id="18" name="TextBox 17">
            <a:hlinkClick r:id="rId4" action="ppaction://hlinksldjump"/>
          </p:cNvPr>
          <p:cNvSpPr txBox="1"/>
          <p:nvPr/>
        </p:nvSpPr>
        <p:spPr>
          <a:xfrm>
            <a:off x="4495800" y="5482449"/>
            <a:ext cx="2133600" cy="369332"/>
          </a:xfrm>
          <a:prstGeom prst="rect">
            <a:avLst/>
          </a:prstGeom>
          <a:noFill/>
        </p:spPr>
        <p:txBody>
          <a:bodyPr wrap="square" rtlCol="0">
            <a:spAutoFit/>
          </a:bodyPr>
          <a:lstStyle/>
          <a:p>
            <a:pPr algn="ctr"/>
            <a:r>
              <a:rPr lang="en-US" dirty="0" smtClean="0"/>
              <a:t>Frederick Douglass</a:t>
            </a:r>
            <a:endParaRPr lang="en-US" dirty="0"/>
          </a:p>
        </p:txBody>
      </p:sp>
    </p:spTree>
    <p:extLst>
      <p:ext uri="{BB962C8B-B14F-4D97-AF65-F5344CB8AC3E}">
        <p14:creationId xmlns:p14="http://schemas.microsoft.com/office/powerpoint/2010/main" val="34971518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Autofit/>
          </a:bodyPr>
          <a:lstStyle/>
          <a:p>
            <a:r>
              <a:rPr lang="en-US" sz="4800" b="1" dirty="0" smtClean="0">
                <a:solidFill>
                  <a:srgbClr val="FF0000"/>
                </a:solidFill>
              </a:rPr>
              <a:t>CORRECT!</a:t>
            </a:r>
            <a:br>
              <a:rPr lang="en-US" sz="4800" b="1" dirty="0" smtClean="0">
                <a:solidFill>
                  <a:srgbClr val="FF0000"/>
                </a:solidFill>
              </a:rPr>
            </a:br>
            <a:endParaRPr lang="en-US" sz="4800" b="1" dirty="0">
              <a:solidFill>
                <a:srgbClr val="FF0000"/>
              </a:solidFill>
            </a:endParaRPr>
          </a:p>
        </p:txBody>
      </p:sp>
      <p:sp>
        <p:nvSpPr>
          <p:cNvPr id="3" name="Content Placeholder 2"/>
          <p:cNvSpPr>
            <a:spLocks noGrp="1"/>
          </p:cNvSpPr>
          <p:nvPr>
            <p:ph idx="1"/>
          </p:nvPr>
        </p:nvSpPr>
        <p:spPr>
          <a:xfrm>
            <a:off x="381000" y="1143000"/>
            <a:ext cx="8382000" cy="5334000"/>
          </a:xfrm>
        </p:spPr>
        <p:txBody>
          <a:bodyPr>
            <a:normAutofit fontScale="77500" lnSpcReduction="20000"/>
          </a:bodyPr>
          <a:lstStyle/>
          <a:p>
            <a:pPr marL="0" indent="0">
              <a:buNone/>
            </a:pPr>
            <a:r>
              <a:rPr lang="en-US" dirty="0"/>
              <a:t>Who spoke for human and civil liberties amongst the living – regardless of race or gender?</a:t>
            </a:r>
          </a:p>
          <a:p>
            <a:pPr marL="0" indent="0">
              <a:buNone/>
            </a:pPr>
            <a:endParaRPr lang="en-US" dirty="0" smtClean="0"/>
          </a:p>
          <a:p>
            <a:pPr marL="0" indent="0">
              <a:buNone/>
            </a:pPr>
            <a:r>
              <a:rPr lang="en-US" dirty="0" smtClean="0"/>
              <a:t>Frederick </a:t>
            </a:r>
            <a:r>
              <a:rPr lang="en-US" dirty="0"/>
              <a:t>Douglass was </a:t>
            </a:r>
            <a:r>
              <a:rPr lang="en-US" dirty="0" smtClean="0"/>
              <a:t>the spokesperson </a:t>
            </a:r>
            <a:r>
              <a:rPr lang="en-US" dirty="0"/>
              <a:t>for abolition (the end of slavery) and equality. He persevered through an early life of slavery to become a celebrated speaker and writer. Relating his experiences as a victim of cruelty, Douglass maintained a strongly moral conviction in undoing the evil of slavery and establishing equality for people of both sexes and all races. He </a:t>
            </a:r>
            <a:r>
              <a:rPr lang="en-US" dirty="0" smtClean="0"/>
              <a:t>wrote </a:t>
            </a:r>
            <a:r>
              <a:rPr lang="en-US" dirty="0"/>
              <a:t>autobiographical </a:t>
            </a:r>
            <a:r>
              <a:rPr lang="en-US" dirty="0" smtClean="0"/>
              <a:t>works and </a:t>
            </a:r>
            <a:r>
              <a:rPr lang="en-US" dirty="0"/>
              <a:t>founded newspapers, including the </a:t>
            </a:r>
            <a:r>
              <a:rPr lang="en-US" i="1" dirty="0"/>
              <a:t>North Star</a:t>
            </a:r>
            <a:r>
              <a:rPr lang="en-US" dirty="0"/>
              <a:t> in </a:t>
            </a:r>
            <a:r>
              <a:rPr lang="en-US" dirty="0" smtClean="0"/>
              <a:t>1847</a:t>
            </a:r>
            <a:r>
              <a:rPr lang="en-US" dirty="0"/>
              <a:t> </a:t>
            </a:r>
            <a:r>
              <a:rPr lang="en-US" dirty="0" smtClean="0"/>
              <a:t>which held the motto "Right </a:t>
            </a:r>
            <a:r>
              <a:rPr lang="en-US" dirty="0"/>
              <a:t>is of no sex. Truth is of no color. God is the Father of us all, and we are all Brethren</a:t>
            </a:r>
            <a:r>
              <a:rPr lang="en-US" dirty="0" smtClean="0"/>
              <a:t>.“</a:t>
            </a:r>
          </a:p>
          <a:p>
            <a:pPr marL="0" indent="0">
              <a:buNone/>
            </a:pPr>
            <a:endParaRPr lang="en-US" sz="1900" dirty="0" smtClean="0"/>
          </a:p>
          <a:p>
            <a:pPr marL="0" indent="0">
              <a:buNone/>
            </a:pPr>
            <a:r>
              <a:rPr lang="en-US" sz="1500" dirty="0" smtClean="0"/>
              <a:t>Read more: </a:t>
            </a:r>
            <a:r>
              <a:rPr lang="en-US" sz="1500" dirty="0">
                <a:hlinkClick r:id="rId2"/>
              </a:rPr>
              <a:t>http://</a:t>
            </a:r>
            <a:r>
              <a:rPr lang="en-US" sz="1500" dirty="0" smtClean="0">
                <a:hlinkClick r:id="rId2"/>
              </a:rPr>
              <a:t>www.encyclopedia.com/article-1G2-3441200034/douglass-frederick.html</a:t>
            </a:r>
            <a:r>
              <a:rPr lang="en-US" sz="1500" dirty="0" smtClean="0"/>
              <a:t> </a:t>
            </a:r>
            <a:r>
              <a:rPr lang="en-US" sz="3100" dirty="0" smtClean="0">
                <a:hlinkClick r:id="rId3" action="ppaction://hlinksldjump"/>
              </a:rPr>
              <a:t>GO </a:t>
            </a:r>
            <a:r>
              <a:rPr lang="en-US" sz="3100" dirty="0">
                <a:hlinkClick r:id="rId3" action="ppaction://hlinksldjump"/>
              </a:rPr>
              <a:t>TO QUESTION </a:t>
            </a:r>
            <a:r>
              <a:rPr lang="en-US" sz="3100" dirty="0" smtClean="0">
                <a:hlinkClick r:id="rId3" action="ppaction://hlinksldjump"/>
              </a:rPr>
              <a:t>3</a:t>
            </a:r>
            <a:endParaRPr lang="en-US" sz="2000" dirty="0"/>
          </a:p>
          <a:p>
            <a:pPr marL="0" indent="0">
              <a:buNone/>
            </a:pPr>
            <a:endParaRPr lang="en-US" sz="1900" dirty="0"/>
          </a:p>
          <a:p>
            <a:pPr marL="0" indent="0">
              <a:buNone/>
            </a:pPr>
            <a:endParaRPr lang="en-US" dirty="0"/>
          </a:p>
        </p:txBody>
      </p:sp>
    </p:spTree>
    <p:extLst>
      <p:ext uri="{BB962C8B-B14F-4D97-AF65-F5344CB8AC3E}">
        <p14:creationId xmlns:p14="http://schemas.microsoft.com/office/powerpoint/2010/main" val="2701506104"/>
      </p:ext>
    </p:extLst>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Question 3</a:t>
            </a:r>
            <a:endParaRPr lang="en-US" b="1" dirty="0">
              <a:solidFill>
                <a:srgbClr val="0070C0"/>
              </a:solidFill>
            </a:endParaRPr>
          </a:p>
        </p:txBody>
      </p:sp>
      <p:sp>
        <p:nvSpPr>
          <p:cNvPr id="3" name="Content Placeholder 2"/>
          <p:cNvSpPr>
            <a:spLocks noGrp="1"/>
          </p:cNvSpPr>
          <p:nvPr>
            <p:ph idx="1"/>
          </p:nvPr>
        </p:nvSpPr>
        <p:spPr>
          <a:xfrm>
            <a:off x="0" y="1447800"/>
            <a:ext cx="9144000" cy="1066799"/>
          </a:xfrm>
        </p:spPr>
        <p:txBody>
          <a:bodyPr>
            <a:normAutofit/>
          </a:bodyPr>
          <a:lstStyle/>
          <a:p>
            <a:pPr algn="ctr">
              <a:buNone/>
            </a:pPr>
            <a:r>
              <a:rPr lang="en-US" sz="2800" dirty="0" smtClean="0"/>
              <a:t>Who had the perspective that Southerners need to reconcile and not continue to fight?</a:t>
            </a:r>
          </a:p>
        </p:txBody>
      </p:sp>
      <p:pic>
        <p:nvPicPr>
          <p:cNvPr id="5124" name="Picture 4">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4256551"/>
            <a:ext cx="1004597" cy="1001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a:hlinkClick r:id="rId2" action="ppaction://hlinksldjump"/>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000" y="4267200"/>
            <a:ext cx="1217323"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a:hlinkClick r:id="rId5" action="ppaction://hlinksldjump"/>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743200" y="4256551"/>
            <a:ext cx="904875" cy="1091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a:hlinkClick r:id="rId2"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4217947"/>
            <a:ext cx="1130469" cy="1130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hlinkClick r:id="rId2" action="ppaction://hlinksldjump"/>
          </p:cNvPr>
          <p:cNvSpPr txBox="1"/>
          <p:nvPr/>
        </p:nvSpPr>
        <p:spPr>
          <a:xfrm>
            <a:off x="0" y="5482447"/>
            <a:ext cx="2133600" cy="369332"/>
          </a:xfrm>
          <a:prstGeom prst="rect">
            <a:avLst/>
          </a:prstGeom>
          <a:noFill/>
        </p:spPr>
        <p:txBody>
          <a:bodyPr wrap="square" rtlCol="0">
            <a:spAutoFit/>
          </a:bodyPr>
          <a:lstStyle/>
          <a:p>
            <a:pPr algn="ctr"/>
            <a:r>
              <a:rPr lang="en-US" dirty="0" smtClean="0"/>
              <a:t>Abraham Lincoln</a:t>
            </a:r>
            <a:endParaRPr lang="en-US" dirty="0"/>
          </a:p>
        </p:txBody>
      </p:sp>
      <p:sp>
        <p:nvSpPr>
          <p:cNvPr id="16" name="TextBox 15">
            <a:hlinkClick r:id="rId5" action="ppaction://hlinksldjump"/>
          </p:cNvPr>
          <p:cNvSpPr txBox="1"/>
          <p:nvPr/>
        </p:nvSpPr>
        <p:spPr>
          <a:xfrm>
            <a:off x="2209800" y="5482448"/>
            <a:ext cx="1828800" cy="369332"/>
          </a:xfrm>
          <a:prstGeom prst="rect">
            <a:avLst/>
          </a:prstGeom>
          <a:noFill/>
        </p:spPr>
        <p:txBody>
          <a:bodyPr wrap="square" rtlCol="0">
            <a:spAutoFit/>
          </a:bodyPr>
          <a:lstStyle/>
          <a:p>
            <a:pPr algn="ctr"/>
            <a:r>
              <a:rPr lang="en-US" dirty="0" smtClean="0"/>
              <a:t>Robert E. Lee</a:t>
            </a:r>
            <a:endParaRPr lang="en-US" dirty="0"/>
          </a:p>
        </p:txBody>
      </p:sp>
      <p:sp>
        <p:nvSpPr>
          <p:cNvPr id="17" name="TextBox 16">
            <a:hlinkClick r:id="rId2" action="ppaction://hlinksldjump"/>
          </p:cNvPr>
          <p:cNvSpPr txBox="1"/>
          <p:nvPr/>
        </p:nvSpPr>
        <p:spPr>
          <a:xfrm>
            <a:off x="7010401" y="5482450"/>
            <a:ext cx="2133599" cy="369332"/>
          </a:xfrm>
          <a:prstGeom prst="rect">
            <a:avLst/>
          </a:prstGeom>
          <a:noFill/>
        </p:spPr>
        <p:txBody>
          <a:bodyPr wrap="square" rtlCol="0">
            <a:spAutoFit/>
          </a:bodyPr>
          <a:lstStyle/>
          <a:p>
            <a:pPr algn="ctr"/>
            <a:r>
              <a:rPr lang="en-US" dirty="0" smtClean="0"/>
              <a:t>Radical Republicans</a:t>
            </a:r>
            <a:endParaRPr lang="en-US" dirty="0"/>
          </a:p>
        </p:txBody>
      </p:sp>
      <p:sp>
        <p:nvSpPr>
          <p:cNvPr id="18" name="TextBox 17">
            <a:hlinkClick r:id="rId2" action="ppaction://hlinksldjump"/>
          </p:cNvPr>
          <p:cNvSpPr txBox="1"/>
          <p:nvPr/>
        </p:nvSpPr>
        <p:spPr>
          <a:xfrm>
            <a:off x="4495800" y="5482449"/>
            <a:ext cx="2133600" cy="369332"/>
          </a:xfrm>
          <a:prstGeom prst="rect">
            <a:avLst/>
          </a:prstGeom>
          <a:noFill/>
        </p:spPr>
        <p:txBody>
          <a:bodyPr wrap="square" rtlCol="0">
            <a:spAutoFit/>
          </a:bodyPr>
          <a:lstStyle/>
          <a:p>
            <a:pPr algn="ctr"/>
            <a:r>
              <a:rPr lang="en-US" dirty="0" smtClean="0"/>
              <a:t>Frederick Douglass</a:t>
            </a:r>
            <a:endParaRPr lang="en-US" dirty="0"/>
          </a:p>
        </p:txBody>
      </p:sp>
    </p:spTree>
    <p:extLst>
      <p:ext uri="{BB962C8B-B14F-4D97-AF65-F5344CB8AC3E}">
        <p14:creationId xmlns:p14="http://schemas.microsoft.com/office/powerpoint/2010/main" val="34971518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884238"/>
          </a:xfrm>
        </p:spPr>
        <p:txBody>
          <a:bodyPr>
            <a:noAutofit/>
          </a:bodyPr>
          <a:lstStyle/>
          <a:p>
            <a:r>
              <a:rPr lang="en-US" sz="4800" b="1" dirty="0" smtClean="0">
                <a:solidFill>
                  <a:srgbClr val="FF0000"/>
                </a:solidFill>
              </a:rPr>
              <a:t>CORRECT!</a:t>
            </a:r>
            <a:br>
              <a:rPr lang="en-US" sz="4800" b="1" dirty="0" smtClean="0">
                <a:solidFill>
                  <a:srgbClr val="FF0000"/>
                </a:solidFill>
              </a:rPr>
            </a:br>
            <a:endParaRPr lang="en-US" sz="4800" b="1" dirty="0">
              <a:solidFill>
                <a:srgbClr val="FF0000"/>
              </a:solidFill>
            </a:endParaRPr>
          </a:p>
        </p:txBody>
      </p:sp>
      <p:sp>
        <p:nvSpPr>
          <p:cNvPr id="3" name="Content Placeholder 2"/>
          <p:cNvSpPr>
            <a:spLocks noGrp="1"/>
          </p:cNvSpPr>
          <p:nvPr>
            <p:ph idx="1"/>
          </p:nvPr>
        </p:nvSpPr>
        <p:spPr>
          <a:xfrm>
            <a:off x="457200" y="1295400"/>
            <a:ext cx="8229600" cy="5181600"/>
          </a:xfrm>
        </p:spPr>
        <p:txBody>
          <a:bodyPr>
            <a:normAutofit fontScale="85000" lnSpcReduction="10000"/>
          </a:bodyPr>
          <a:lstStyle/>
          <a:p>
            <a:pPr>
              <a:buNone/>
            </a:pPr>
            <a:r>
              <a:rPr lang="en-US" dirty="0" smtClean="0"/>
              <a:t>    Robert E. Lee </a:t>
            </a:r>
            <a:r>
              <a:rPr lang="en-US" dirty="0"/>
              <a:t>had the perspective that Southerners need to reconcile and not continue to </a:t>
            </a:r>
            <a:r>
              <a:rPr lang="en-US" dirty="0" smtClean="0"/>
              <a:t>fight.</a:t>
            </a:r>
            <a:endParaRPr lang="en-US" dirty="0"/>
          </a:p>
          <a:p>
            <a:pPr>
              <a:buNone/>
            </a:pPr>
            <a:r>
              <a:rPr lang="en-US" dirty="0" smtClean="0"/>
              <a:t>    </a:t>
            </a:r>
          </a:p>
          <a:p>
            <a:pPr>
              <a:buNone/>
            </a:pPr>
            <a:r>
              <a:rPr lang="en-US" dirty="0" smtClean="0"/>
              <a:t>    In </a:t>
            </a:r>
            <a:r>
              <a:rPr lang="en-US" dirty="0"/>
              <a:t>his years at Washington College, </a:t>
            </a:r>
            <a:r>
              <a:rPr lang="en-US" dirty="0" smtClean="0"/>
              <a:t>Lee </a:t>
            </a:r>
            <a:r>
              <a:rPr lang="en-US" dirty="0"/>
              <a:t>taught his students about the importance of working to reunite the states and about how they should teach their children to be unified citizens, with no ill feelings towards the north. In fact, Lee often taught about how war should be avoided at all costs and how war was the saddest and should be the last method ever </a:t>
            </a:r>
            <a:r>
              <a:rPr lang="en-US" dirty="0" smtClean="0"/>
              <a:t>employed. </a:t>
            </a:r>
          </a:p>
          <a:p>
            <a:pPr>
              <a:buNone/>
            </a:pPr>
            <a:endParaRPr lang="en-US" sz="1300" dirty="0"/>
          </a:p>
          <a:p>
            <a:pPr>
              <a:buNone/>
            </a:pPr>
            <a:r>
              <a:rPr lang="en-US" sz="1300" dirty="0" smtClean="0"/>
              <a:t>Read more: </a:t>
            </a:r>
            <a:r>
              <a:rPr lang="en-US" sz="1300" dirty="0" smtClean="0">
                <a:hlinkClick r:id="rId2"/>
              </a:rPr>
              <a:t>http</a:t>
            </a:r>
            <a:r>
              <a:rPr lang="en-US" sz="1300" dirty="0">
                <a:hlinkClick r:id="rId2"/>
              </a:rPr>
              <a:t>://www.biographyshelf.com/robert_e_lee_biography.html</a:t>
            </a:r>
            <a:r>
              <a:rPr lang="en-US" sz="1300" dirty="0"/>
              <a:t> </a:t>
            </a:r>
            <a:r>
              <a:rPr lang="en-US" sz="2800" dirty="0">
                <a:hlinkClick r:id="rId3" action="ppaction://hlinksldjump"/>
              </a:rPr>
              <a:t>GO TO QUESTION 4</a:t>
            </a:r>
            <a:endParaRPr lang="en-US" sz="2800" dirty="0"/>
          </a:p>
          <a:p>
            <a:pPr>
              <a:buNone/>
            </a:pPr>
            <a:endParaRPr lang="en-US" dirty="0"/>
          </a:p>
          <a:p>
            <a:pPr>
              <a:buNone/>
            </a:pPr>
            <a:endParaRPr lang="en-US" dirty="0"/>
          </a:p>
        </p:txBody>
      </p:sp>
    </p:spTree>
    <p:extLst>
      <p:ext uri="{BB962C8B-B14F-4D97-AF65-F5344CB8AC3E}">
        <p14:creationId xmlns:p14="http://schemas.microsoft.com/office/powerpoint/2010/main" val="2701506104"/>
      </p:ext>
    </p:extLst>
  </p:cSld>
  <p:clrMapOvr>
    <a:masterClrMapping/>
  </p:clrMapOvr>
  <p:transition>
    <p:wedg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70C0"/>
                </a:solidFill>
              </a:rPr>
              <a:t>Question 4</a:t>
            </a:r>
            <a:endParaRPr lang="en-US" b="1" dirty="0">
              <a:solidFill>
                <a:srgbClr val="0070C0"/>
              </a:solidFill>
            </a:endParaRPr>
          </a:p>
        </p:txBody>
      </p:sp>
      <p:sp>
        <p:nvSpPr>
          <p:cNvPr id="3" name="Content Placeholder 2"/>
          <p:cNvSpPr>
            <a:spLocks noGrp="1"/>
          </p:cNvSpPr>
          <p:nvPr>
            <p:ph idx="1"/>
          </p:nvPr>
        </p:nvSpPr>
        <p:spPr>
          <a:xfrm>
            <a:off x="0" y="1447800"/>
            <a:ext cx="9144000" cy="1066799"/>
          </a:xfrm>
        </p:spPr>
        <p:txBody>
          <a:bodyPr>
            <a:normAutofit/>
          </a:bodyPr>
          <a:lstStyle/>
          <a:p>
            <a:pPr algn="ctr">
              <a:buNone/>
            </a:pPr>
            <a:r>
              <a:rPr lang="en-US" sz="2800" dirty="0" smtClean="0"/>
              <a:t>Who had a desire to punish the South for wanting to reunite the country and coming together as one nation?</a:t>
            </a:r>
          </a:p>
        </p:txBody>
      </p:sp>
      <p:pic>
        <p:nvPicPr>
          <p:cNvPr id="5124" name="Picture 4">
            <a:hlinkClick r:id="rId2" action="ppaction://hlinksldjump"/>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3400" y="4256551"/>
            <a:ext cx="1004597" cy="1001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5" name="Picture 5">
            <a:hlinkClick r:id="rId2" action="ppaction://hlinksldjump"/>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53000" y="4267200"/>
            <a:ext cx="1217323" cy="99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6" name="Picture 6">
            <a:hlinkClick r:id="rId2" action="ppaction://hlinksldjump"/>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743200" y="4256551"/>
            <a:ext cx="904875" cy="1091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7" name="Picture 7">
            <a:hlinkClick r:id="rId6" action="ppaction://hlinksldjump"/>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91400" y="4217947"/>
            <a:ext cx="1130469" cy="11304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a:hlinkClick r:id="rId2" action="ppaction://hlinksldjump"/>
          </p:cNvPr>
          <p:cNvSpPr txBox="1"/>
          <p:nvPr/>
        </p:nvSpPr>
        <p:spPr>
          <a:xfrm>
            <a:off x="0" y="5482447"/>
            <a:ext cx="2133600" cy="369332"/>
          </a:xfrm>
          <a:prstGeom prst="rect">
            <a:avLst/>
          </a:prstGeom>
          <a:noFill/>
        </p:spPr>
        <p:txBody>
          <a:bodyPr wrap="square" rtlCol="0">
            <a:spAutoFit/>
          </a:bodyPr>
          <a:lstStyle/>
          <a:p>
            <a:pPr algn="ctr"/>
            <a:r>
              <a:rPr lang="en-US" dirty="0" smtClean="0"/>
              <a:t>Abraham Lincoln</a:t>
            </a:r>
            <a:endParaRPr lang="en-US" dirty="0"/>
          </a:p>
        </p:txBody>
      </p:sp>
      <p:sp>
        <p:nvSpPr>
          <p:cNvPr id="16" name="TextBox 15">
            <a:hlinkClick r:id="rId2" action="ppaction://hlinksldjump"/>
          </p:cNvPr>
          <p:cNvSpPr txBox="1"/>
          <p:nvPr/>
        </p:nvSpPr>
        <p:spPr>
          <a:xfrm>
            <a:off x="2209800" y="5482448"/>
            <a:ext cx="1828800" cy="369332"/>
          </a:xfrm>
          <a:prstGeom prst="rect">
            <a:avLst/>
          </a:prstGeom>
          <a:noFill/>
        </p:spPr>
        <p:txBody>
          <a:bodyPr wrap="square" rtlCol="0">
            <a:spAutoFit/>
          </a:bodyPr>
          <a:lstStyle/>
          <a:p>
            <a:pPr algn="ctr"/>
            <a:r>
              <a:rPr lang="en-US" dirty="0" smtClean="0"/>
              <a:t>Robert E. Lee</a:t>
            </a:r>
            <a:endParaRPr lang="en-US" dirty="0"/>
          </a:p>
        </p:txBody>
      </p:sp>
      <p:sp>
        <p:nvSpPr>
          <p:cNvPr id="17" name="TextBox 16">
            <a:hlinkClick r:id="rId6" action="ppaction://hlinksldjump"/>
          </p:cNvPr>
          <p:cNvSpPr txBox="1"/>
          <p:nvPr/>
        </p:nvSpPr>
        <p:spPr>
          <a:xfrm>
            <a:off x="7010401" y="5482450"/>
            <a:ext cx="2133599" cy="369332"/>
          </a:xfrm>
          <a:prstGeom prst="rect">
            <a:avLst/>
          </a:prstGeom>
          <a:noFill/>
        </p:spPr>
        <p:txBody>
          <a:bodyPr wrap="square" rtlCol="0">
            <a:spAutoFit/>
          </a:bodyPr>
          <a:lstStyle/>
          <a:p>
            <a:pPr algn="ctr"/>
            <a:r>
              <a:rPr lang="en-US" dirty="0" smtClean="0"/>
              <a:t>Radical Republicans</a:t>
            </a:r>
            <a:endParaRPr lang="en-US" dirty="0"/>
          </a:p>
        </p:txBody>
      </p:sp>
      <p:sp>
        <p:nvSpPr>
          <p:cNvPr id="18" name="TextBox 17">
            <a:hlinkClick r:id="rId2" action="ppaction://hlinksldjump"/>
          </p:cNvPr>
          <p:cNvSpPr txBox="1"/>
          <p:nvPr/>
        </p:nvSpPr>
        <p:spPr>
          <a:xfrm>
            <a:off x="4495800" y="5482449"/>
            <a:ext cx="2133600" cy="369332"/>
          </a:xfrm>
          <a:prstGeom prst="rect">
            <a:avLst/>
          </a:prstGeom>
          <a:noFill/>
        </p:spPr>
        <p:txBody>
          <a:bodyPr wrap="square" rtlCol="0">
            <a:spAutoFit/>
          </a:bodyPr>
          <a:lstStyle/>
          <a:p>
            <a:pPr algn="ctr"/>
            <a:r>
              <a:rPr lang="en-US" dirty="0" smtClean="0"/>
              <a:t>Frederick Douglass</a:t>
            </a:r>
            <a:endParaRPr lang="en-US" dirty="0"/>
          </a:p>
        </p:txBody>
      </p:sp>
    </p:spTree>
    <p:extLst>
      <p:ext uri="{BB962C8B-B14F-4D97-AF65-F5344CB8AC3E}">
        <p14:creationId xmlns:p14="http://schemas.microsoft.com/office/powerpoint/2010/main" val="34971518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352</TotalTime>
  <Words>1015</Words>
  <Application>Microsoft Office PowerPoint</Application>
  <PresentationFormat>On-screen Show (4:3)</PresentationFormat>
  <Paragraphs>154</Paragraphs>
  <Slides>21</Slides>
  <Notes>1</Notes>
  <HiddenSlides>1</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CONFLICTING VIEWPOINTS </vt:lpstr>
      <vt:lpstr>Menu</vt:lpstr>
      <vt:lpstr>Question 1</vt:lpstr>
      <vt:lpstr>CORRECT! </vt:lpstr>
      <vt:lpstr>Question 2</vt:lpstr>
      <vt:lpstr>CORRECT! </vt:lpstr>
      <vt:lpstr>Question 3</vt:lpstr>
      <vt:lpstr>CORRECT! </vt:lpstr>
      <vt:lpstr>Question 4</vt:lpstr>
      <vt:lpstr>CORRECT! </vt:lpstr>
      <vt:lpstr>Question 5</vt:lpstr>
      <vt:lpstr>CORRECT! </vt:lpstr>
      <vt:lpstr>Question 6</vt:lpstr>
      <vt:lpstr>CORRECT! </vt:lpstr>
      <vt:lpstr>Question 7</vt:lpstr>
      <vt:lpstr>CORRECT! </vt:lpstr>
      <vt:lpstr>Question 8</vt:lpstr>
      <vt:lpstr>CORRECT! </vt:lpstr>
      <vt:lpstr>So that you can know who is who…</vt:lpstr>
      <vt:lpstr>References</vt:lpstr>
      <vt:lpstr>PowerPoint Presentation</vt:lpstr>
    </vt:vector>
  </TitlesOfParts>
  <Company>SAIC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Who’s Who in the Zoo?  The People of Colonial Virginia</dc:title>
  <dc:creator>turleyma</dc:creator>
  <cp:lastModifiedBy>Vickie J. Dean</cp:lastModifiedBy>
  <cp:revision>38</cp:revision>
  <dcterms:created xsi:type="dcterms:W3CDTF">2011-06-21T12:18:26Z</dcterms:created>
  <dcterms:modified xsi:type="dcterms:W3CDTF">2013-08-29T13:20:20Z</dcterms:modified>
</cp:coreProperties>
</file>